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57" r:id="rId3"/>
    <p:sldId id="258" r:id="rId4"/>
    <p:sldId id="288" r:id="rId5"/>
    <p:sldId id="269" r:id="rId6"/>
    <p:sldId id="259" r:id="rId7"/>
    <p:sldId id="271" r:id="rId8"/>
    <p:sldId id="287" r:id="rId9"/>
    <p:sldId id="279" r:id="rId10"/>
    <p:sldId id="272" r:id="rId11"/>
    <p:sldId id="280" r:id="rId12"/>
    <p:sldId id="270" r:id="rId13"/>
    <p:sldId id="281" r:id="rId14"/>
    <p:sldId id="282" r:id="rId15"/>
    <p:sldId id="275" r:id="rId16"/>
    <p:sldId id="283" r:id="rId17"/>
    <p:sldId id="290" r:id="rId18"/>
    <p:sldId id="291" r:id="rId19"/>
    <p:sldId id="284" r:id="rId20"/>
    <p:sldId id="276" r:id="rId21"/>
    <p:sldId id="277" r:id="rId22"/>
    <p:sldId id="285" r:id="rId23"/>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09"/>
    <p:restoredTop sz="73423"/>
  </p:normalViewPr>
  <p:slideViewPr>
    <p:cSldViewPr snapToGrid="0" snapToObjects="1">
      <p:cViewPr varScale="1">
        <p:scale>
          <a:sx n="83" d="100"/>
          <a:sy n="83" d="100"/>
        </p:scale>
        <p:origin x="2216" y="184"/>
      </p:cViewPr>
      <p:guideLst/>
    </p:cSldViewPr>
  </p:slideViewPr>
  <p:outlineViewPr>
    <p:cViewPr>
      <p:scale>
        <a:sx n="33" d="100"/>
        <a:sy n="33" d="100"/>
      </p:scale>
      <p:origin x="0" y="-22528"/>
    </p:cViewPr>
  </p:outlineViewPr>
  <p:notesTextViewPr>
    <p:cViewPr>
      <p:scale>
        <a:sx n="155" d="100"/>
        <a:sy n="15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10.png>
</file>

<file path=ppt/media/image11.tiff>
</file>

<file path=ppt/media/image12.png>
</file>

<file path=ppt/media/image13.tiff>
</file>

<file path=ppt/media/image14.png>
</file>

<file path=ppt/media/image15.png>
</file>

<file path=ppt/media/image2.tiff>
</file>

<file path=ppt/media/image3.tiff>
</file>

<file path=ppt/media/image4.tiff>
</file>

<file path=ppt/media/image5.tiff>
</file>

<file path=ppt/media/image6.tiff>
</file>

<file path=ppt/media/image7.tif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eveloper.mozilla.org/en-US/docs/Glossary/Protoco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74320" indent="-274320" defTabSz="365758">
              <a:spcBef>
                <a:spcPts val="500"/>
              </a:spcBef>
              <a:defRPr sz="2500"/>
            </a:pPr>
            <a:r>
              <a:rPr lang="en-US" sz="4000" b="0" dirty="0"/>
              <a:t>- How are applications implemented? Think of code, files and database running on one or multiple machines</a:t>
            </a:r>
          </a:p>
          <a:p>
            <a:pPr marL="274320" indent="-274320" defTabSz="365758">
              <a:spcBef>
                <a:spcPts val="500"/>
              </a:spcBef>
              <a:defRPr sz="2500"/>
            </a:pPr>
            <a:r>
              <a:rPr lang="en-US" sz="4000" b="0" dirty="0"/>
              <a:t>- Such a process is usually separated into phases to improve detecting errors for each implemented components</a:t>
            </a:r>
          </a:p>
          <a:p>
            <a:pPr marL="274320" indent="-274320" defTabSz="365758">
              <a:spcBef>
                <a:spcPts val="500"/>
              </a:spcBef>
              <a:defRPr sz="2500"/>
            </a:pPr>
            <a:r>
              <a:rPr lang="en-US" sz="4000" b="0" dirty="0"/>
              <a:t>- Beside errors that are produces by programming the software itself others could be made through configuring or programming the network and infrastructure</a:t>
            </a:r>
          </a:p>
          <a:p>
            <a:pPr marL="274320" indent="-274320" defTabSz="365758">
              <a:spcBef>
                <a:spcPts val="500"/>
              </a:spcBef>
              <a:defRPr sz="2500"/>
            </a:pPr>
            <a:r>
              <a:rPr lang="en-US" sz="4000" b="0" dirty="0"/>
              <a:t>- In order to detect errors correctly additional knowledge about networking and Infrastructure is needed.</a:t>
            </a:r>
          </a:p>
          <a:p>
            <a:endParaRPr lang="en-US" sz="4000" b="0" dirty="0"/>
          </a:p>
        </p:txBody>
      </p:sp>
    </p:spTree>
    <p:extLst>
      <p:ext uri="{BB962C8B-B14F-4D97-AF65-F5344CB8AC3E}">
        <p14:creationId xmlns:p14="http://schemas.microsoft.com/office/powerpoint/2010/main" val="1432745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142863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ym typeface="Helvetica"/>
              </a:rPr>
              <a:t>Computer network</a:t>
            </a:r>
            <a:r>
              <a:rPr lang="en-US" sz="1200" dirty="0">
                <a:sym typeface="Helvetica"/>
              </a:rPr>
              <a:t> </a:t>
            </a:r>
            <a:r>
              <a:rPr lang="en-US" sz="1200" dirty="0"/>
              <a:t>is a telecommunications network which allows computers to exchange data</a:t>
            </a:r>
          </a:p>
          <a:p>
            <a:pPr marL="0" marR="0" lvl="0" indent="0" defTabSz="45720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j-lt"/>
                <a:ea typeface="+mj-ea"/>
                <a:cs typeface="+mj-cs"/>
                <a:sym typeface="Calibri"/>
              </a:rPr>
              <a:t>Data are transmitted as a bit of streams or as a network packet that is a formatted unit of </a:t>
            </a:r>
            <a:r>
              <a:rPr lang="en-US" sz="1200" u="sng" kern="1200" dirty="0">
                <a:solidFill>
                  <a:schemeClr val="tx1"/>
                </a:solidFill>
                <a:uFill>
                  <a:solidFill>
                    <a:srgbClr val="0000FF"/>
                  </a:solidFill>
                </a:uFill>
                <a:latin typeface="+mj-lt"/>
                <a:ea typeface="+mj-ea"/>
                <a:cs typeface="+mj-cs"/>
                <a:sym typeface="Calibri"/>
                <a:hlinkClick r:id="rId3"/>
              </a:rPr>
              <a:t>data</a:t>
            </a:r>
            <a:r>
              <a:rPr lang="en-US" sz="1200" kern="1200" dirty="0">
                <a:solidFill>
                  <a:schemeClr val="tx1"/>
                </a:solidFill>
                <a:latin typeface="+mj-lt"/>
                <a:ea typeface="+mj-ea"/>
                <a:cs typeface="+mj-cs"/>
                <a:sym typeface="Calibri"/>
              </a:rPr>
              <a:t> (a list of bits or bytes)</a:t>
            </a:r>
          </a:p>
          <a:p>
            <a:endParaRPr lang="en-US" dirty="0"/>
          </a:p>
        </p:txBody>
      </p:sp>
    </p:spTree>
    <p:extLst>
      <p:ext uri="{BB962C8B-B14F-4D97-AF65-F5344CB8AC3E}">
        <p14:creationId xmlns:p14="http://schemas.microsoft.com/office/powerpoint/2010/main" val="3689965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46888" indent="-246888" defTabSz="329184">
              <a:spcBef>
                <a:spcPts val="500"/>
              </a:spcBef>
              <a:defRPr sz="1700"/>
            </a:pPr>
            <a:r>
              <a:rPr lang="en-US" dirty="0"/>
              <a:t>A </a:t>
            </a:r>
            <a:r>
              <a:rPr lang="en-US" dirty="0" err="1"/>
              <a:t>voip</a:t>
            </a:r>
            <a:r>
              <a:rPr lang="en-US" dirty="0"/>
              <a:t> call uses typically a UDP connection. </a:t>
            </a:r>
          </a:p>
          <a:p>
            <a:pPr marL="246888" indent="-246888" defTabSz="329184">
              <a:spcBef>
                <a:spcPts val="500"/>
              </a:spcBef>
              <a:defRPr sz="1700"/>
            </a:pPr>
            <a:r>
              <a:rPr lang="en-US" dirty="0"/>
              <a:t>The data flows in the networks starting from host one (A) until it reaches host (B)</a:t>
            </a:r>
          </a:p>
          <a:p>
            <a:pPr marL="246888" indent="-246888" defTabSz="329184">
              <a:spcBef>
                <a:spcPts val="500"/>
              </a:spcBef>
              <a:defRPr sz="1700"/>
            </a:pPr>
            <a:r>
              <a:rPr lang="en-US" dirty="0"/>
              <a:t>It might flow through some routers between host (A) and (B)</a:t>
            </a:r>
          </a:p>
          <a:p>
            <a:endParaRPr lang="en-US" dirty="0"/>
          </a:p>
        </p:txBody>
      </p:sp>
    </p:spTree>
    <p:extLst>
      <p:ext uri="{BB962C8B-B14F-4D97-AF65-F5344CB8AC3E}">
        <p14:creationId xmlns:p14="http://schemas.microsoft.com/office/powerpoint/2010/main" val="3540044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sz="1200" dirty="0"/>
              <a:t>A distributed application structure is a partition of the tasks or workloads between servers, and service requesters, called clients</a:t>
            </a:r>
          </a:p>
          <a:p>
            <a:endParaRPr lang="en-US" dirty="0"/>
          </a:p>
        </p:txBody>
      </p:sp>
    </p:spTree>
    <p:extLst>
      <p:ext uri="{BB962C8B-B14F-4D97-AF65-F5344CB8AC3E}">
        <p14:creationId xmlns:p14="http://schemas.microsoft.com/office/powerpoint/2010/main" val="4229575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434560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3069644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dirty="0"/>
              <a:t>HTTP is an application </a:t>
            </a:r>
            <a:r>
              <a:rPr lang="en-US" dirty="0">
                <a:hlinkClick r:id="rId3" tooltip="protocol: A protocol is a system of rules that define how data is exchanged within or between computers.  Communications between devices require that the devices agree on the format of the data that is being exchanged. The set of rules that defines a format is called a protocol."/>
              </a:rPr>
              <a:t>protocol</a:t>
            </a:r>
            <a:r>
              <a:rPr lang="en-US" dirty="0"/>
              <a:t> that defines a language for clients and servers to speak to each other. This is like the language you use to order your goods.</a:t>
            </a:r>
          </a:p>
          <a:p>
            <a:pPr marL="0" marR="0" lvl="0" indent="0" defTabSz="457200" eaLnBrk="1" fontAlgn="auto" latinLnBrk="0" hangingPunct="1">
              <a:lnSpc>
                <a:spcPct val="100000"/>
              </a:lnSpc>
              <a:spcBef>
                <a:spcPts val="0"/>
              </a:spcBef>
              <a:spcAft>
                <a:spcPts val="0"/>
              </a:spcAft>
              <a:buClrTx/>
              <a:buSzTx/>
              <a:buFontTx/>
              <a:buNone/>
              <a:tabLst/>
              <a:defRPr/>
            </a:pPr>
            <a:r>
              <a:rPr lang="en-US" dirty="0"/>
              <a:t>:A website is made up of many different files, which are like the different parts of the goods you buy from the shop. These files come in two main types: </a:t>
            </a:r>
            <a:r>
              <a:rPr lang="en-US" b="1" dirty="0"/>
              <a:t>Code files, Assets</a:t>
            </a:r>
          </a:p>
          <a:p>
            <a:pPr marL="0" marR="0" lvl="0" indent="0" defTabSz="457200" eaLnBrk="1" fontAlgn="auto" latinLnBrk="0" hangingPunct="1">
              <a:lnSpc>
                <a:spcPct val="100000"/>
              </a:lnSpc>
              <a:spcBef>
                <a:spcPts val="0"/>
              </a:spcBef>
              <a:spcAft>
                <a:spcPts val="0"/>
              </a:spcAft>
              <a:buClrTx/>
              <a:buSzTx/>
              <a:buFontTx/>
              <a:buNone/>
              <a:tabLst/>
              <a:defRPr/>
            </a:pPr>
            <a:r>
              <a:rPr lang="en-US" sz="1200" b="1" dirty="0"/>
              <a:t>Assets:</a:t>
            </a:r>
            <a:r>
              <a:rPr lang="en-US" sz="1200" dirty="0"/>
              <a:t> such as images, music, video, Word documents, and PDFs.</a:t>
            </a:r>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2230067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349483">
              <a:lnSpc>
                <a:spcPts val="2800"/>
              </a:lnSpc>
              <a:spcBef>
                <a:spcPts val="0"/>
              </a:spcBef>
              <a:buSzTx/>
              <a:buNone/>
              <a:defRPr sz="1512"/>
            </a:pPr>
            <a:r>
              <a:rPr lang="en-US" sz="2200" b="1" dirty="0"/>
              <a:t>Motivation</a:t>
            </a:r>
            <a:r>
              <a:rPr lang="en-US" sz="2200" dirty="0"/>
              <a:t>:  Use divide and conquer to simplify among the parts of a program </a:t>
            </a:r>
          </a:p>
          <a:p>
            <a:pPr marL="0" lvl="1" indent="174741" defTabSz="349483">
              <a:lnSpc>
                <a:spcPts val="2800"/>
              </a:lnSpc>
              <a:spcBef>
                <a:spcPts val="0"/>
              </a:spcBef>
              <a:buSzTx/>
              <a:buNone/>
              <a:defRPr sz="1512"/>
            </a:pPr>
            <a:r>
              <a:rPr lang="en-US" sz="2200" dirty="0"/>
              <a:t>-  Defines the role the objects play in an application into one of three parts</a:t>
            </a:r>
          </a:p>
          <a:p>
            <a:pPr marL="0" lvl="1" indent="174741" defTabSz="349483">
              <a:lnSpc>
                <a:spcPts val="2800"/>
              </a:lnSpc>
              <a:spcBef>
                <a:spcPts val="0"/>
              </a:spcBef>
              <a:buSzTx/>
              <a:buNone/>
              <a:defRPr sz="1512"/>
            </a:pPr>
            <a:r>
              <a:rPr lang="en-US" sz="2200" dirty="0"/>
              <a:t>-  Defines the way objects communicate with each other</a:t>
            </a:r>
          </a:p>
          <a:p>
            <a:endParaRPr lang="en-US" dirty="0"/>
          </a:p>
        </p:txBody>
      </p:sp>
    </p:spTree>
    <p:extLst>
      <p:ext uri="{BB962C8B-B14F-4D97-AF65-F5344CB8AC3E}">
        <p14:creationId xmlns:p14="http://schemas.microsoft.com/office/powerpoint/2010/main" val="12583529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state of each component -&gt; the state of the view could be different than the state of the model</a:t>
            </a:r>
          </a:p>
        </p:txBody>
      </p:sp>
    </p:spTree>
    <p:extLst>
      <p:ext uri="{BB962C8B-B14F-4D97-AF65-F5344CB8AC3E}">
        <p14:creationId xmlns:p14="http://schemas.microsoft.com/office/powerpoint/2010/main" val="10960914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2"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latin typeface="+mj-lt"/>
                <a:ea typeface="+mj-ea"/>
                <a:cs typeface="+mj-cs"/>
                <a:sym typeface="Calibri"/>
              </a:defRPr>
            </a:lvl1pPr>
            <a:lvl2pPr marL="0" indent="0" algn="ctr">
              <a:buSzTx/>
              <a:buFontTx/>
              <a:buNone/>
              <a:defRPr>
                <a:solidFill>
                  <a:srgbClr val="888888"/>
                </a:solidFill>
                <a:latin typeface="+mj-lt"/>
                <a:ea typeface="+mj-ea"/>
                <a:cs typeface="+mj-cs"/>
                <a:sym typeface="Calibri"/>
              </a:defRPr>
            </a:lvl2pPr>
            <a:lvl3pPr marL="0" indent="0" algn="ctr">
              <a:buSzTx/>
              <a:buFontTx/>
              <a:buNone/>
              <a:defRPr>
                <a:solidFill>
                  <a:srgbClr val="888888"/>
                </a:solidFill>
                <a:latin typeface="+mj-lt"/>
                <a:ea typeface="+mj-ea"/>
                <a:cs typeface="+mj-cs"/>
                <a:sym typeface="Calibri"/>
              </a:defRPr>
            </a:lvl3pPr>
            <a:lvl4pPr marL="0" indent="0" algn="ctr">
              <a:buSzTx/>
              <a:buFontTx/>
              <a:buNone/>
              <a:defRPr>
                <a:solidFill>
                  <a:srgbClr val="888888"/>
                </a:solidFill>
                <a:latin typeface="+mj-lt"/>
                <a:ea typeface="+mj-ea"/>
                <a:cs typeface="+mj-cs"/>
                <a:sym typeface="Calibri"/>
              </a:defRPr>
            </a:lvl4pPr>
            <a:lvl5pPr marL="0" indent="0" algn="ctr">
              <a:buSzTx/>
              <a:buFontTx/>
              <a:buNone/>
              <a:defRPr>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itle Text"/>
          <p:cNvSpPr txBox="1">
            <a:spLocks noGrp="1"/>
          </p:cNvSpPr>
          <p:nvPr>
            <p:ph type="title"/>
          </p:nvPr>
        </p:nvSpPr>
        <p:spPr>
          <a:prstGeom prst="rect">
            <a:avLst/>
          </a:prstGeom>
        </p:spPr>
        <p:txBody>
          <a:bodyPr/>
          <a:lstStyle/>
          <a:p>
            <a:r>
              <a:t>Title Text</a:t>
            </a:r>
          </a:p>
        </p:txBody>
      </p:sp>
      <p:sp>
        <p:nvSpPr>
          <p:cNvPr id="9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itle Text"/>
          <p:cNvSpPr txBox="1">
            <a:spLocks noGrp="1"/>
          </p:cNvSpPr>
          <p:nvPr>
            <p:ph type="title"/>
          </p:nvPr>
        </p:nvSpPr>
        <p:spPr>
          <a:xfrm>
            <a:off x="6629400" y="274638"/>
            <a:ext cx="2057400" cy="5851527"/>
          </a:xfrm>
          <a:prstGeom prst="rect">
            <a:avLst/>
          </a:prstGeom>
        </p:spPr>
        <p:txBody>
          <a:bodyPr/>
          <a:lstStyle/>
          <a:p>
            <a:r>
              <a:t>Title Text</a:t>
            </a:r>
          </a:p>
        </p:txBody>
      </p:sp>
      <p:sp>
        <p:nvSpPr>
          <p:cNvPr id="102" name="Body Level One…"/>
          <p:cNvSpPr txBox="1">
            <a:spLocks noGrp="1"/>
          </p:cNvSpPr>
          <p:nvPr>
            <p:ph type="body" idx="1"/>
          </p:nvPr>
        </p:nvSpPr>
        <p:spPr>
          <a:xfrm>
            <a:off x="457200" y="274638"/>
            <a:ext cx="6019800" cy="585152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10" name="Title Text"/>
          <p:cNvSpPr txBox="1">
            <a:spLocks noGrp="1"/>
          </p:cNvSpPr>
          <p:nvPr>
            <p:ph type="title"/>
          </p:nvPr>
        </p:nvSpPr>
        <p:spPr>
          <a:prstGeom prst="rect">
            <a:avLst/>
          </a:prstGeom>
        </p:spPr>
        <p:txBody>
          <a:bodyPr/>
          <a:lstStyle/>
          <a:p>
            <a:r>
              <a:t>Title Text</a:t>
            </a:r>
          </a:p>
        </p:txBody>
      </p:sp>
      <p:sp>
        <p:nvSpPr>
          <p:cNvPr id="11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0" name="Body Level One…"/>
          <p:cNvSpPr txBox="1">
            <a:spLocks noGrp="1"/>
          </p:cNvSpPr>
          <p:nvPr>
            <p:ph type="body" sz="quarter" idx="1"/>
          </p:nvPr>
        </p:nvSpPr>
        <p:spPr>
          <a:xfrm>
            <a:off x="722312" y="2906713"/>
            <a:ext cx="7772401" cy="1500191"/>
          </a:xfrm>
          <a:prstGeom prst="rect">
            <a:avLst/>
          </a:prstGeom>
        </p:spPr>
        <p:txBody>
          <a:bodyPr anchor="b"/>
          <a:lstStyle>
            <a:lvl1pPr marL="0" indent="0">
              <a:spcBef>
                <a:spcPts val="400"/>
              </a:spcBef>
              <a:buSzTx/>
              <a:buFontTx/>
              <a:buNone/>
              <a:defRPr sz="2000">
                <a:solidFill>
                  <a:srgbClr val="888888"/>
                </a:solidFill>
                <a:latin typeface="+mj-lt"/>
                <a:ea typeface="+mj-ea"/>
                <a:cs typeface="+mj-cs"/>
                <a:sym typeface="Calibri"/>
              </a:defRPr>
            </a:lvl1pPr>
            <a:lvl2pPr marL="0" indent="0">
              <a:spcBef>
                <a:spcPts val="400"/>
              </a:spcBef>
              <a:buSzTx/>
              <a:buFontTx/>
              <a:buNone/>
              <a:defRPr sz="2000">
                <a:solidFill>
                  <a:srgbClr val="888888"/>
                </a:solidFill>
                <a:latin typeface="+mj-lt"/>
                <a:ea typeface="+mj-ea"/>
                <a:cs typeface="+mj-cs"/>
                <a:sym typeface="Calibri"/>
              </a:defRPr>
            </a:lvl2pPr>
            <a:lvl3pPr marL="0" indent="0">
              <a:spcBef>
                <a:spcPts val="400"/>
              </a:spcBef>
              <a:buSzTx/>
              <a:buFontTx/>
              <a:buNone/>
              <a:defRPr sz="2000">
                <a:solidFill>
                  <a:srgbClr val="888888"/>
                </a:solidFill>
                <a:latin typeface="+mj-lt"/>
                <a:ea typeface="+mj-ea"/>
                <a:cs typeface="+mj-cs"/>
                <a:sym typeface="Calibri"/>
              </a:defRPr>
            </a:lvl3pPr>
            <a:lvl4pPr marL="0" indent="0">
              <a:spcBef>
                <a:spcPts val="400"/>
              </a:spcBef>
              <a:buSzTx/>
              <a:buFontTx/>
              <a:buNone/>
              <a:defRPr sz="2000">
                <a:solidFill>
                  <a:srgbClr val="888888"/>
                </a:solidFill>
                <a:latin typeface="+mj-lt"/>
                <a:ea typeface="+mj-ea"/>
                <a:cs typeface="+mj-cs"/>
                <a:sym typeface="Calibri"/>
              </a:defRPr>
            </a:lvl4pPr>
            <a:lvl5pPr marL="0" indent="0">
              <a:spcBef>
                <a:spcPts val="400"/>
              </a:spcBef>
              <a:buSzTx/>
              <a:buFontTx/>
              <a:buNone/>
              <a:defRPr sz="2000">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atin typeface="+mj-lt"/>
                <a:ea typeface="+mj-ea"/>
                <a:cs typeface="+mj-cs"/>
                <a:sym typeface="Calibri"/>
              </a:defRPr>
            </a:lvl1pPr>
            <a:lvl2pPr marL="790575" indent="-333375">
              <a:spcBef>
                <a:spcPts val="600"/>
              </a:spcBef>
              <a:defRPr sz="2800">
                <a:latin typeface="+mj-lt"/>
                <a:ea typeface="+mj-ea"/>
                <a:cs typeface="+mj-cs"/>
                <a:sym typeface="Calibri"/>
              </a:defRPr>
            </a:lvl2pPr>
            <a:lvl3pPr marL="1234438" indent="-320038">
              <a:spcBef>
                <a:spcPts val="600"/>
              </a:spcBef>
              <a:defRPr sz="2800">
                <a:latin typeface="+mj-lt"/>
                <a:ea typeface="+mj-ea"/>
                <a:cs typeface="+mj-cs"/>
                <a:sym typeface="Calibri"/>
              </a:defRPr>
            </a:lvl3pPr>
            <a:lvl4pPr marL="1727200" indent="-355600">
              <a:spcBef>
                <a:spcPts val="600"/>
              </a:spcBef>
              <a:defRPr sz="2800">
                <a:latin typeface="+mj-lt"/>
                <a:ea typeface="+mj-ea"/>
                <a:cs typeface="+mj-cs"/>
                <a:sym typeface="Calibri"/>
              </a:defRPr>
            </a:lvl4pPr>
            <a:lvl5pPr marL="2184400" indent="-355600">
              <a:spcBef>
                <a:spcPts val="600"/>
              </a:spcBef>
              <a:defRPr sz="28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atin typeface="+mj-lt"/>
                <a:ea typeface="+mj-ea"/>
                <a:cs typeface="+mj-cs"/>
                <a:sym typeface="Calibri"/>
              </a:defRPr>
            </a:lvl1pPr>
            <a:lvl2pPr marL="0" indent="0">
              <a:spcBef>
                <a:spcPts val="500"/>
              </a:spcBef>
              <a:buSzTx/>
              <a:buFontTx/>
              <a:buNone/>
              <a:defRPr sz="2400" b="1">
                <a:latin typeface="+mj-lt"/>
                <a:ea typeface="+mj-ea"/>
                <a:cs typeface="+mj-cs"/>
                <a:sym typeface="Calibri"/>
              </a:defRPr>
            </a:lvl2pPr>
            <a:lvl3pPr marL="0" indent="0">
              <a:spcBef>
                <a:spcPts val="500"/>
              </a:spcBef>
              <a:buSzTx/>
              <a:buFontTx/>
              <a:buNone/>
              <a:defRPr sz="2400" b="1">
                <a:latin typeface="+mj-lt"/>
                <a:ea typeface="+mj-ea"/>
                <a:cs typeface="+mj-cs"/>
                <a:sym typeface="Calibri"/>
              </a:defRPr>
            </a:lvl3pPr>
            <a:lvl4pPr marL="0" indent="0">
              <a:spcBef>
                <a:spcPts val="500"/>
              </a:spcBef>
              <a:buSzTx/>
              <a:buFontTx/>
              <a:buNone/>
              <a:defRPr sz="2400" b="1">
                <a:latin typeface="+mj-lt"/>
                <a:ea typeface="+mj-ea"/>
                <a:cs typeface="+mj-cs"/>
                <a:sym typeface="Calibri"/>
              </a:defRPr>
            </a:lvl4pPr>
            <a:lvl5pPr marL="0" indent="0">
              <a:spcBef>
                <a:spcPts val="500"/>
              </a:spcBef>
              <a:buSzTx/>
              <a:buFontTx/>
              <a:buNone/>
              <a:defRPr sz="2400" b="1">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4645025" y="1535112"/>
            <a:ext cx="4041775" cy="639766"/>
          </a:xfrm>
          <a:prstGeom prst="rect">
            <a:avLst/>
          </a:prstGeom>
        </p:spPr>
        <p:txBody>
          <a:bodyPr anchor="b"/>
          <a:lstStyle/>
          <a:p>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457200" y="273050"/>
            <a:ext cx="3008316" cy="1162050"/>
          </a:xfrm>
          <a:prstGeom prst="rect">
            <a:avLst/>
          </a:prstGeom>
        </p:spPr>
        <p:txBody>
          <a:bodyPr anchor="b"/>
          <a:lstStyle>
            <a:lvl1pPr algn="l">
              <a:defRPr sz="2000" b="1"/>
            </a:lvl1pPr>
          </a:lstStyle>
          <a:p>
            <a:r>
              <a:t>Title Text</a:t>
            </a:r>
          </a:p>
        </p:txBody>
      </p:sp>
      <p:sp>
        <p:nvSpPr>
          <p:cNvPr id="73"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body" sz="half" idx="13"/>
          </p:nvPr>
        </p:nvSpPr>
        <p:spPr>
          <a:xfrm>
            <a:off x="457198" y="1435100"/>
            <a:ext cx="3008317" cy="4691063"/>
          </a:xfrm>
          <a:prstGeom prst="rect">
            <a:avLst/>
          </a:prstGeom>
        </p:spPr>
        <p:txBody>
          <a:bodyPr/>
          <a:lstStyle/>
          <a:p>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1792288" y="4800600"/>
            <a:ext cx="5486404" cy="566738"/>
          </a:xfrm>
          <a:prstGeom prst="rect">
            <a:avLst/>
          </a:prstGeom>
        </p:spPr>
        <p:txBody>
          <a:bodyPr anchor="b"/>
          <a:lstStyle>
            <a:lvl1pPr algn="l">
              <a:defRPr sz="2000" b="1"/>
            </a:lvl1pPr>
          </a:lstStyle>
          <a:p>
            <a:r>
              <a:t>Title Text</a:t>
            </a:r>
          </a:p>
        </p:txBody>
      </p:sp>
      <p:sp>
        <p:nvSpPr>
          <p:cNvPr id="83" name="Shape 83"/>
          <p:cNvSpPr>
            <a:spLocks noGrp="1"/>
          </p:cNvSpPr>
          <p:nvPr>
            <p:ph type="pic" sz="half" idx="13"/>
          </p:nvPr>
        </p:nvSpPr>
        <p:spPr>
          <a:xfrm>
            <a:off x="1792288" y="612775"/>
            <a:ext cx="5486404" cy="4114800"/>
          </a:xfrm>
          <a:prstGeom prst="rect">
            <a:avLst/>
          </a:prstGeom>
        </p:spPr>
        <p:txBody>
          <a:bodyPr lIns="91439" tIns="45719" rIns="91439" bIns="45719">
            <a:noAutofit/>
          </a:bodyPr>
          <a:lstStyle/>
          <a:p>
            <a:endParaRPr/>
          </a:p>
        </p:txBody>
      </p:sp>
      <p:sp>
        <p:nvSpPr>
          <p:cNvPr id="84" name="Body Level One…"/>
          <p:cNvSpPr txBox="1">
            <a:spLocks noGrp="1"/>
          </p:cNvSpPr>
          <p:nvPr>
            <p:ph type="body" sz="quarter" idx="1"/>
          </p:nvPr>
        </p:nvSpPr>
        <p:spPr>
          <a:xfrm>
            <a:off x="1792288" y="5367337"/>
            <a:ext cx="5486404" cy="804866"/>
          </a:xfrm>
          <a:prstGeom prst="rect">
            <a:avLst/>
          </a:prstGeom>
        </p:spPr>
        <p:txBody>
          <a:bodyPr/>
          <a:lstStyle>
            <a:lvl1pPr marL="0" indent="0">
              <a:spcBef>
                <a:spcPts val="300"/>
              </a:spcBef>
              <a:buSzTx/>
              <a:buFontTx/>
              <a:buNone/>
              <a:defRPr sz="1400">
                <a:latin typeface="+mj-lt"/>
                <a:ea typeface="+mj-ea"/>
                <a:cs typeface="+mj-cs"/>
                <a:sym typeface="Calibri"/>
              </a:defRPr>
            </a:lvl1pPr>
            <a:lvl2pPr marL="0" indent="0">
              <a:spcBef>
                <a:spcPts val="300"/>
              </a:spcBef>
              <a:buSzTx/>
              <a:buFontTx/>
              <a:buNone/>
              <a:defRPr sz="1400">
                <a:latin typeface="+mj-lt"/>
                <a:ea typeface="+mj-ea"/>
                <a:cs typeface="+mj-cs"/>
                <a:sym typeface="Calibri"/>
              </a:defRPr>
            </a:lvl2pPr>
            <a:lvl3pPr marL="0" indent="0">
              <a:spcBef>
                <a:spcPts val="300"/>
              </a:spcBef>
              <a:buSzTx/>
              <a:buFontTx/>
              <a:buNone/>
              <a:defRPr sz="1400">
                <a:latin typeface="+mj-lt"/>
                <a:ea typeface="+mj-ea"/>
                <a:cs typeface="+mj-cs"/>
                <a:sym typeface="Calibri"/>
              </a:defRPr>
            </a:lvl3pPr>
            <a:lvl4pPr marL="0" indent="0">
              <a:spcBef>
                <a:spcPts val="300"/>
              </a:spcBef>
              <a:buSzTx/>
              <a:buFontTx/>
              <a:buNone/>
              <a:defRPr sz="1400">
                <a:latin typeface="+mj-lt"/>
                <a:ea typeface="+mj-ea"/>
                <a:cs typeface="+mj-cs"/>
                <a:sym typeface="Calibri"/>
              </a:defRPr>
            </a:lvl4pPr>
            <a:lvl5pPr marL="0" indent="0">
              <a:spcBef>
                <a:spcPts val="300"/>
              </a:spcBef>
              <a:buSzTx/>
              <a:buFontTx/>
              <a:buNone/>
              <a:defRPr sz="14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chor="ctr">
            <a:normAutofit/>
          </a:bodyPr>
          <a:lstStyle/>
          <a:p>
            <a:r>
              <a:t>Title Text</a:t>
            </a:r>
          </a:p>
        </p:txBody>
      </p:sp>
      <p:sp>
        <p:nvSpPr>
          <p:cNvPr id="3"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8422823" y="6404294"/>
            <a:ext cx="263978" cy="269237"/>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tif"/></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txBox="1">
            <a:spLocks noGrp="1"/>
          </p:cNvSpPr>
          <p:nvPr>
            <p:ph type="ctrTitle"/>
          </p:nvPr>
        </p:nvSpPr>
        <p:spPr>
          <a:prstGeom prst="rect">
            <a:avLst/>
          </a:prstGeom>
        </p:spPr>
        <p:txBody>
          <a:bodyPr/>
          <a:lstStyle/>
          <a:p>
            <a:r>
              <a:rPr lang="en-US" dirty="0"/>
              <a:t>Web A</a:t>
            </a:r>
            <a:r>
              <a:rPr dirty="0"/>
              <a:t>pplications</a:t>
            </a:r>
          </a:p>
        </p:txBody>
      </p:sp>
      <p:sp>
        <p:nvSpPr>
          <p:cNvPr id="4" name="TextBox 3">
            <a:extLst>
              <a:ext uri="{FF2B5EF4-FFF2-40B4-BE49-F238E27FC236}">
                <a16:creationId xmlns:a16="http://schemas.microsoft.com/office/drawing/2014/main" id="{D82DD504-6A2D-A64D-B16D-C10F6F247371}"/>
              </a:ext>
            </a:extLst>
          </p:cNvPr>
          <p:cNvSpPr txBox="1"/>
          <p:nvPr/>
        </p:nvSpPr>
        <p:spPr>
          <a:xfrm>
            <a:off x="1812757" y="3600450"/>
            <a:ext cx="5518485" cy="5539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algn="ctr"/>
            <a:r>
              <a:rPr kumimoji="0" lang="en-US" sz="3000" i="0" u="none" strike="noStrike" cap="none" spc="0" normalizeH="0" baseline="0" dirty="0">
                <a:ln>
                  <a:noFill/>
                </a:ln>
                <a:solidFill>
                  <a:srgbClr val="000000"/>
                </a:solidFill>
                <a:effectLst/>
                <a:uFillTx/>
                <a:latin typeface="+mj-lt"/>
                <a:ea typeface="+mj-ea"/>
                <a:cs typeface="+mj-cs"/>
                <a:sym typeface="Calibri"/>
              </a:rPr>
              <a:t>INF</a:t>
            </a:r>
            <a:r>
              <a:rPr lang="en-US" sz="3000" dirty="0"/>
              <a:t>WEB01-D and INFWEB21-D</a:t>
            </a:r>
            <a:endParaRPr kumimoji="0" lang="en-US" sz="3000" i="0" u="none" strike="noStrike" cap="none" spc="0" normalizeH="0" baseline="0" dirty="0">
              <a:ln>
                <a:noFill/>
              </a:ln>
              <a:solidFill>
                <a:srgbClr val="000000"/>
              </a:solidFill>
              <a:effectLst/>
              <a:uFillTx/>
              <a:latin typeface="+mj-lt"/>
              <a:ea typeface="+mj-ea"/>
              <a:cs typeface="+mj-cs"/>
              <a:sym typeface="Calibri"/>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A1FE-4BBD-5C46-9B74-42CC5FD83823}"/>
              </a:ext>
            </a:extLst>
          </p:cNvPr>
          <p:cNvSpPr>
            <a:spLocks noGrp="1"/>
          </p:cNvSpPr>
          <p:nvPr>
            <p:ph type="title"/>
          </p:nvPr>
        </p:nvSpPr>
        <p:spPr/>
        <p:txBody>
          <a:bodyPr/>
          <a:lstStyle/>
          <a:p>
            <a:r>
              <a:rPr lang="en-US" dirty="0"/>
              <a:t>Web Applications</a:t>
            </a:r>
          </a:p>
        </p:txBody>
      </p:sp>
      <p:sp>
        <p:nvSpPr>
          <p:cNvPr id="3" name="Text Placeholder 2">
            <a:extLst>
              <a:ext uri="{FF2B5EF4-FFF2-40B4-BE49-F238E27FC236}">
                <a16:creationId xmlns:a16="http://schemas.microsoft.com/office/drawing/2014/main" id="{DF5C1541-B0A9-5644-87A1-7AB1315F8433}"/>
              </a:ext>
            </a:extLst>
          </p:cNvPr>
          <p:cNvSpPr>
            <a:spLocks noGrp="1"/>
          </p:cNvSpPr>
          <p:nvPr>
            <p:ph type="body" idx="1"/>
          </p:nvPr>
        </p:nvSpPr>
        <p:spPr/>
        <p:txBody>
          <a:bodyPr>
            <a:normAutofit/>
          </a:bodyPr>
          <a:lstStyle/>
          <a:p>
            <a:pPr marL="359229"/>
            <a:r>
              <a:rPr lang="en-US" sz="2200" dirty="0">
                <a:latin typeface="Helvetica" pitchFamily="2" charset="0"/>
              </a:rPr>
              <a:t>The basic ingredients of a web application are:</a:t>
            </a:r>
          </a:p>
          <a:p>
            <a:pPr marL="821871" lvl="1" indent="-342900"/>
            <a:r>
              <a:rPr lang="en-US" sz="2200" b="1" dirty="0">
                <a:latin typeface="Helvetica" pitchFamily="2" charset="0"/>
              </a:rPr>
              <a:t>Protocols: </a:t>
            </a:r>
            <a:r>
              <a:rPr lang="en-US" sz="2200" dirty="0">
                <a:latin typeface="Helvetica" pitchFamily="2" charset="0"/>
              </a:rPr>
              <a:t>in addition to IP/TCP or IP/UDP it uses HTTP (Hypertext Transfer Protocol) </a:t>
            </a:r>
          </a:p>
          <a:p>
            <a:pPr marL="821871" lvl="1" indent="-342900"/>
            <a:r>
              <a:rPr lang="en-US" sz="2200" b="1" dirty="0">
                <a:latin typeface="Helvetica" pitchFamily="2" charset="0"/>
              </a:rPr>
              <a:t>Component files:</a:t>
            </a:r>
          </a:p>
          <a:p>
            <a:pPr marL="1196340" lvl="2" indent="-342900"/>
            <a:r>
              <a:rPr lang="en-US" sz="2200" u="sng" dirty="0">
                <a:latin typeface="Helvetica" pitchFamily="2" charset="0"/>
              </a:rPr>
              <a:t>Code files: </a:t>
            </a:r>
            <a:r>
              <a:rPr lang="en-US" sz="2200" dirty="0">
                <a:latin typeface="Helvetica" pitchFamily="2" charset="0"/>
              </a:rPr>
              <a:t>websites are built primarily from HTML, CSS, and JavaScript. Other programming languages (C#, Java, etc.) could be used to generate the website.</a:t>
            </a:r>
          </a:p>
          <a:p>
            <a:pPr marL="1196340" lvl="2" indent="-342900"/>
            <a:r>
              <a:rPr lang="en-US" sz="2200" u="sng" dirty="0">
                <a:latin typeface="Helvetica" pitchFamily="2" charset="0"/>
              </a:rPr>
              <a:t>Assets/Resources: </a:t>
            </a:r>
            <a:r>
              <a:rPr lang="en-US" sz="2200" dirty="0">
                <a:latin typeface="Helvetica" pitchFamily="2" charset="0"/>
              </a:rPr>
              <a:t>this is a collective name for all the other stuff that makes up a website</a:t>
            </a:r>
          </a:p>
          <a:p>
            <a:pPr marL="821871" lvl="1" indent="-342900"/>
            <a:r>
              <a:rPr lang="en-US" sz="2200" b="1" dirty="0">
                <a:latin typeface="Helvetica" pitchFamily="2" charset="0"/>
              </a:rPr>
              <a:t>Servers: </a:t>
            </a:r>
            <a:r>
              <a:rPr lang="en-US" sz="2200" dirty="0">
                <a:latin typeface="Helvetica" pitchFamily="2" charset="0"/>
              </a:rPr>
              <a:t>web server and databases if necessary   </a:t>
            </a:r>
          </a:p>
        </p:txBody>
      </p:sp>
    </p:spTree>
    <p:extLst>
      <p:ext uri="{BB962C8B-B14F-4D97-AF65-F5344CB8AC3E}">
        <p14:creationId xmlns:p14="http://schemas.microsoft.com/office/powerpoint/2010/main" val="3864343783"/>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47B1-71E6-504B-B8A3-785AD521B958}"/>
              </a:ext>
            </a:extLst>
          </p:cNvPr>
          <p:cNvSpPr>
            <a:spLocks noGrp="1"/>
          </p:cNvSpPr>
          <p:nvPr>
            <p:ph type="title"/>
          </p:nvPr>
        </p:nvSpPr>
        <p:spPr/>
        <p:txBody>
          <a:bodyPr/>
          <a:lstStyle/>
          <a:p>
            <a:r>
              <a:rPr lang="en-US" dirty="0"/>
              <a:t>Question</a:t>
            </a:r>
          </a:p>
        </p:txBody>
      </p:sp>
      <p:sp>
        <p:nvSpPr>
          <p:cNvPr id="3" name="Text Placeholder 2">
            <a:extLst>
              <a:ext uri="{FF2B5EF4-FFF2-40B4-BE49-F238E27FC236}">
                <a16:creationId xmlns:a16="http://schemas.microsoft.com/office/drawing/2014/main" id="{1421B970-DA41-764F-85A5-1EA6454FD906}"/>
              </a:ext>
            </a:extLst>
          </p:cNvPr>
          <p:cNvSpPr>
            <a:spLocks noGrp="1"/>
          </p:cNvSpPr>
          <p:nvPr>
            <p:ph type="body" idx="1"/>
          </p:nvPr>
        </p:nvSpPr>
        <p:spPr/>
        <p:txBody>
          <a:bodyPr>
            <a:normAutofit/>
          </a:bodyPr>
          <a:lstStyle/>
          <a:p>
            <a:r>
              <a:rPr lang="en-US" sz="2200" dirty="0">
                <a:latin typeface="Helvetica" pitchFamily="2" charset="0"/>
              </a:rPr>
              <a:t>What is the difference between dynamic and static web applications?</a:t>
            </a:r>
          </a:p>
          <a:p>
            <a:r>
              <a:rPr lang="en-US" sz="2200" dirty="0">
                <a:latin typeface="Helvetica" pitchFamily="2" charset="0"/>
              </a:rPr>
              <a:t>How would you separate the functionality of your application for simultaneous development and code reuse?</a:t>
            </a:r>
          </a:p>
          <a:p>
            <a:pPr marL="0" indent="0">
              <a:buNone/>
            </a:pPr>
            <a:r>
              <a:rPr lang="en-US" sz="2200" dirty="0">
                <a:latin typeface="Helvetica" pitchFamily="2" charset="0"/>
              </a:rPr>
              <a:t>  </a:t>
            </a:r>
          </a:p>
        </p:txBody>
      </p:sp>
    </p:spTree>
    <p:extLst>
      <p:ext uri="{BB962C8B-B14F-4D97-AF65-F5344CB8AC3E}">
        <p14:creationId xmlns:p14="http://schemas.microsoft.com/office/powerpoint/2010/main" val="104522128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Model-View-Controller (MVC)"/>
          <p:cNvSpPr txBox="1">
            <a:spLocks noGrp="1"/>
          </p:cNvSpPr>
          <p:nvPr>
            <p:ph type="title"/>
          </p:nvPr>
        </p:nvSpPr>
        <p:spPr>
          <a:xfrm>
            <a:off x="457200" y="274638"/>
            <a:ext cx="8229600" cy="1143002"/>
          </a:xfrm>
          <a:prstGeom prst="rect">
            <a:avLst/>
          </a:prstGeom>
        </p:spPr>
        <p:txBody>
          <a:bodyPr/>
          <a:lstStyle/>
          <a:p>
            <a:r>
              <a:rPr dirty="0"/>
              <a:t>Model-View-Controller (MVC)</a:t>
            </a:r>
          </a:p>
        </p:txBody>
      </p:sp>
      <p:sp>
        <p:nvSpPr>
          <p:cNvPr id="171" name="It is a behavioural design pattern.…"/>
          <p:cNvSpPr txBox="1">
            <a:spLocks noGrp="1"/>
          </p:cNvSpPr>
          <p:nvPr>
            <p:ph type="body" sz="half" idx="1"/>
          </p:nvPr>
        </p:nvSpPr>
        <p:spPr>
          <a:xfrm>
            <a:off x="457199" y="1600198"/>
            <a:ext cx="7840639" cy="4865916"/>
          </a:xfrm>
          <a:prstGeom prst="rect">
            <a:avLst/>
          </a:prstGeom>
        </p:spPr>
        <p:txBody>
          <a:bodyPr>
            <a:noAutofit/>
          </a:bodyPr>
          <a:lstStyle/>
          <a:p>
            <a:pPr defTabSz="349483">
              <a:lnSpc>
                <a:spcPts val="2800"/>
              </a:lnSpc>
              <a:spcBef>
                <a:spcPts val="0"/>
              </a:spcBef>
              <a:defRPr sz="1512"/>
            </a:pPr>
            <a:r>
              <a:rPr lang="en-US" sz="2200" dirty="0">
                <a:latin typeface="Helvetica" pitchFamily="2" charset="0"/>
              </a:rPr>
              <a:t>Many modern web applications use the MVC architectural pattern to allow:</a:t>
            </a:r>
          </a:p>
          <a:p>
            <a:pPr lvl="1" defTabSz="349483">
              <a:lnSpc>
                <a:spcPts val="2800"/>
              </a:lnSpc>
              <a:spcBef>
                <a:spcPts val="0"/>
              </a:spcBef>
              <a:defRPr sz="1512"/>
            </a:pPr>
            <a:r>
              <a:rPr lang="en-US" sz="2200" dirty="0">
                <a:latin typeface="Helvetica" pitchFamily="2" charset="0"/>
              </a:rPr>
              <a:t> simultaneous development,</a:t>
            </a:r>
          </a:p>
          <a:p>
            <a:pPr lvl="1" defTabSz="349483">
              <a:lnSpc>
                <a:spcPts val="2800"/>
              </a:lnSpc>
              <a:spcBef>
                <a:spcPts val="0"/>
              </a:spcBef>
              <a:defRPr sz="1512"/>
            </a:pPr>
            <a:r>
              <a:rPr lang="en-US" sz="2200" dirty="0">
                <a:latin typeface="Helvetica" pitchFamily="2" charset="0"/>
              </a:rPr>
              <a:t> and code reuse</a:t>
            </a:r>
          </a:p>
          <a:p>
            <a:pPr defTabSz="349483">
              <a:lnSpc>
                <a:spcPts val="2800"/>
              </a:lnSpc>
              <a:spcBef>
                <a:spcPts val="0"/>
              </a:spcBef>
              <a:defRPr sz="1512"/>
            </a:pPr>
            <a:r>
              <a:rPr lang="en-US" sz="2200" b="0" dirty="0">
                <a:latin typeface="Helvetica" pitchFamily="2" charset="0"/>
              </a:rPr>
              <a:t>The main idea is </a:t>
            </a:r>
            <a:r>
              <a:rPr lang="en-US" sz="2200" dirty="0">
                <a:latin typeface="Helvetica" pitchFamily="2" charset="0"/>
              </a:rPr>
              <a:t>to p</a:t>
            </a:r>
            <a:r>
              <a:rPr sz="2200" b="0" dirty="0">
                <a:latin typeface="Helvetica" pitchFamily="2" charset="0"/>
              </a:rPr>
              <a:t>artition an applications into three parts</a:t>
            </a:r>
            <a:r>
              <a:rPr lang="en-US" sz="2200" dirty="0">
                <a:latin typeface="Helvetica" pitchFamily="2" charset="0"/>
              </a:rPr>
              <a:t>:</a:t>
            </a: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Model</a:t>
            </a:r>
            <a:endParaRPr lang="en-US" sz="2200" dirty="0">
              <a:latin typeface="Helvetica" pitchFamily="2" charset="0"/>
            </a:endParaRP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View</a:t>
            </a:r>
            <a:endParaRPr lang="en-US" sz="2200" dirty="0">
              <a:latin typeface="Helvetica" pitchFamily="2" charset="0"/>
            </a:endParaRP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Controller </a:t>
            </a:r>
            <a:endParaRPr lang="en-US" sz="2200" dirty="0">
              <a:latin typeface="Helvetica" pitchFamily="2" charset="0"/>
            </a:endParaRPr>
          </a:p>
          <a:p>
            <a:pPr defTabSz="349483">
              <a:lnSpc>
                <a:spcPts val="2800"/>
              </a:lnSpc>
              <a:spcBef>
                <a:spcPts val="0"/>
              </a:spcBef>
              <a:defRPr sz="1512"/>
            </a:pPr>
            <a:r>
              <a:rPr lang="en-US" sz="2200" dirty="0">
                <a:latin typeface="Helvetica" pitchFamily="2" charset="0"/>
              </a:rPr>
              <a:t>What is the purpose of the Model?</a:t>
            </a:r>
          </a:p>
        </p:txBody>
      </p:sp>
      <p:pic>
        <p:nvPicPr>
          <p:cNvPr id="172" name="mvc.png" descr="mvc.png"/>
          <p:cNvPicPr>
            <a:picLocks noChangeAspect="1"/>
          </p:cNvPicPr>
          <p:nvPr/>
        </p:nvPicPr>
        <p:blipFill>
          <a:blip r:embed="rId3"/>
          <a:stretch>
            <a:fillRect/>
          </a:stretch>
        </p:blipFill>
        <p:spPr>
          <a:xfrm>
            <a:off x="5115949" y="3641035"/>
            <a:ext cx="4028051" cy="2004391"/>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13B4-7710-554D-B285-1F1B5169DBAC}"/>
              </a:ext>
            </a:extLst>
          </p:cNvPr>
          <p:cNvSpPr>
            <a:spLocks noGrp="1"/>
          </p:cNvSpPr>
          <p:nvPr>
            <p:ph type="title"/>
          </p:nvPr>
        </p:nvSpPr>
        <p:spPr/>
        <p:txBody>
          <a:bodyPr/>
          <a:lstStyle/>
          <a:p>
            <a:r>
              <a:rPr lang="en-US" dirty="0"/>
              <a:t>The Model in MVC</a:t>
            </a:r>
          </a:p>
        </p:txBody>
      </p:sp>
      <p:sp>
        <p:nvSpPr>
          <p:cNvPr id="3" name="Text Placeholder 2">
            <a:extLst>
              <a:ext uri="{FF2B5EF4-FFF2-40B4-BE49-F238E27FC236}">
                <a16:creationId xmlns:a16="http://schemas.microsoft.com/office/drawing/2014/main" id="{47123559-6B3B-2D4D-9E31-3A3A6EA092CA}"/>
              </a:ext>
            </a:extLst>
          </p:cNvPr>
          <p:cNvSpPr>
            <a:spLocks noGrp="1"/>
          </p:cNvSpPr>
          <p:nvPr>
            <p:ph type="body" idx="1"/>
          </p:nvPr>
        </p:nvSpPr>
        <p:spPr/>
        <p:txBody>
          <a:bodyPr>
            <a:normAutofit/>
          </a:bodyPr>
          <a:lstStyle/>
          <a:p>
            <a:r>
              <a:rPr lang="en-US" sz="2200" dirty="0">
                <a:latin typeface="Helvetica" pitchFamily="2" charset="0"/>
              </a:rPr>
              <a:t>The central component of the pattern</a:t>
            </a:r>
          </a:p>
          <a:p>
            <a:r>
              <a:rPr lang="en-US" sz="2200" dirty="0">
                <a:latin typeface="Helvetica" pitchFamily="2" charset="0"/>
              </a:rPr>
              <a:t>It is the application's dynamic data structure, independent of the user interface</a:t>
            </a:r>
            <a:endParaRPr lang="en-US" sz="2200" baseline="30000" dirty="0">
              <a:latin typeface="Helvetica" pitchFamily="2" charset="0"/>
            </a:endParaRPr>
          </a:p>
          <a:p>
            <a:r>
              <a:rPr lang="en-US" sz="2200" dirty="0">
                <a:latin typeface="Helvetica" pitchFamily="2" charset="0"/>
              </a:rPr>
              <a:t>It directly manages the data and the logic to interact with a database provider</a:t>
            </a:r>
          </a:p>
        </p:txBody>
      </p:sp>
    </p:spTree>
    <p:extLst>
      <p:ext uri="{BB962C8B-B14F-4D97-AF65-F5344CB8AC3E}">
        <p14:creationId xmlns:p14="http://schemas.microsoft.com/office/powerpoint/2010/main" val="137645307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6A015-C3B0-A243-A993-E9424FDC2512}"/>
              </a:ext>
            </a:extLst>
          </p:cNvPr>
          <p:cNvSpPr>
            <a:spLocks noGrp="1"/>
          </p:cNvSpPr>
          <p:nvPr>
            <p:ph type="title"/>
          </p:nvPr>
        </p:nvSpPr>
        <p:spPr/>
        <p:txBody>
          <a:bodyPr/>
          <a:lstStyle/>
          <a:p>
            <a:r>
              <a:rPr lang="en-US" dirty="0"/>
              <a:t>The Model in MVC..</a:t>
            </a:r>
          </a:p>
        </p:txBody>
      </p:sp>
      <p:sp>
        <p:nvSpPr>
          <p:cNvPr id="3" name="Text Placeholder 2">
            <a:extLst>
              <a:ext uri="{FF2B5EF4-FFF2-40B4-BE49-F238E27FC236}">
                <a16:creationId xmlns:a16="http://schemas.microsoft.com/office/drawing/2014/main" id="{0E6F53A0-522F-B346-986E-6D969C3B4A4B}"/>
              </a:ext>
            </a:extLst>
          </p:cNvPr>
          <p:cNvSpPr>
            <a:spLocks noGrp="1"/>
          </p:cNvSpPr>
          <p:nvPr>
            <p:ph type="body" idx="1"/>
          </p:nvPr>
        </p:nvSpPr>
        <p:spPr/>
        <p:txBody>
          <a:bodyPr>
            <a:normAutofit/>
          </a:bodyPr>
          <a:lstStyle/>
          <a:p>
            <a:r>
              <a:rPr lang="en-US" sz="2200" dirty="0">
                <a:latin typeface="Helvetica" pitchFamily="2" charset="0"/>
              </a:rPr>
              <a:t>Two general ways to implement the Model:</a:t>
            </a:r>
          </a:p>
          <a:p>
            <a:pPr lvl="1"/>
            <a:r>
              <a:rPr lang="en-US" sz="2200" dirty="0">
                <a:latin typeface="Helvetica" pitchFamily="2" charset="0"/>
              </a:rPr>
              <a:t>Tightly coupling the data-access code to a database provider like MySQL using SQL</a:t>
            </a:r>
          </a:p>
          <a:p>
            <a:pPr lvl="1"/>
            <a:r>
              <a:rPr lang="en-US" sz="2200" dirty="0">
                <a:latin typeface="Helvetica" pitchFamily="2" charset="0"/>
              </a:rPr>
              <a:t>Adding another abstraction layer, which is database provider independent, using object-relational mapper (ORM)</a:t>
            </a:r>
          </a:p>
          <a:p>
            <a:r>
              <a:rPr lang="en-US" sz="2200" dirty="0">
                <a:latin typeface="Helvetica" pitchFamily="2" charset="0"/>
              </a:rPr>
              <a:t>In this course we will use the later by mean of using:</a:t>
            </a:r>
          </a:p>
          <a:p>
            <a:pPr lvl="1"/>
            <a:r>
              <a:rPr lang="en-US" sz="2200" dirty="0">
                <a:latin typeface="Helvetica" pitchFamily="2" charset="0"/>
              </a:rPr>
              <a:t>Entity Framework Core:  object-relational mapper</a:t>
            </a:r>
          </a:p>
          <a:p>
            <a:pPr lvl="1"/>
            <a:r>
              <a:rPr lang="en-US" sz="2200" dirty="0">
                <a:latin typeface="Helvetica" pitchFamily="2" charset="0"/>
              </a:rPr>
              <a:t>Language-Integrated Query (</a:t>
            </a:r>
            <a:r>
              <a:rPr lang="en-US" sz="2200" dirty="0" err="1">
                <a:latin typeface="Helvetica" pitchFamily="2" charset="0"/>
              </a:rPr>
              <a:t>linq</a:t>
            </a:r>
            <a:r>
              <a:rPr lang="en-US" sz="2200" dirty="0">
                <a:latin typeface="Helvetica" pitchFamily="2" charset="0"/>
              </a:rPr>
              <a:t>): a data query language that have a type checking at compile type </a:t>
            </a:r>
            <a:endParaRPr lang="en-US" dirty="0"/>
          </a:p>
        </p:txBody>
      </p:sp>
    </p:spTree>
    <p:extLst>
      <p:ext uri="{BB962C8B-B14F-4D97-AF65-F5344CB8AC3E}">
        <p14:creationId xmlns:p14="http://schemas.microsoft.com/office/powerpoint/2010/main" val="226356595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6BDF7-8CC4-EC40-870C-0C43D1CD71AD}"/>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F4059475-1EB5-5547-BC7B-F6279680EA26}"/>
              </a:ext>
            </a:extLst>
          </p:cNvPr>
          <p:cNvSpPr>
            <a:spLocks noGrp="1"/>
          </p:cNvSpPr>
          <p:nvPr>
            <p:ph type="body" idx="1"/>
          </p:nvPr>
        </p:nvSpPr>
        <p:spPr/>
        <p:txBody>
          <a:bodyPr>
            <a:normAutofit/>
          </a:bodyPr>
          <a:lstStyle/>
          <a:p>
            <a:r>
              <a:rPr lang="en-US" sz="2200" dirty="0">
                <a:latin typeface="Helvetica" pitchFamily="2" charset="0"/>
              </a:rPr>
              <a:t>Modern approaches are based on a mapping between the data structures of the host programming language and those of the model</a:t>
            </a:r>
          </a:p>
          <a:p>
            <a:r>
              <a:rPr lang="en-US" sz="2200" dirty="0">
                <a:latin typeface="Helvetica" pitchFamily="2" charset="0"/>
              </a:rPr>
              <a:t>"O" because mainstream languages (C++, Java, C#) are still object-oriented</a:t>
            </a:r>
          </a:p>
          <a:p>
            <a:pPr marL="0" indent="0">
              <a:buNone/>
            </a:pPr>
            <a:endParaRPr lang="en-US" sz="2200" dirty="0">
              <a:latin typeface="Helvetica" pitchFamily="2" charset="0"/>
            </a:endParaRPr>
          </a:p>
        </p:txBody>
      </p:sp>
    </p:spTree>
    <p:extLst>
      <p:ext uri="{BB962C8B-B14F-4D97-AF65-F5344CB8AC3E}">
        <p14:creationId xmlns:p14="http://schemas.microsoft.com/office/powerpoint/2010/main" val="289670849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9F1A8-7F46-1B46-A946-2C7A341D1FA9}"/>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DC392072-5880-1F48-92F1-4DAC6A3FB57F}"/>
              </a:ext>
            </a:extLst>
          </p:cNvPr>
          <p:cNvSpPr>
            <a:spLocks noGrp="1"/>
          </p:cNvSpPr>
          <p:nvPr>
            <p:ph type="body" idx="1"/>
          </p:nvPr>
        </p:nvSpPr>
        <p:spPr/>
        <p:txBody>
          <a:bodyPr>
            <a:normAutofit/>
          </a:bodyPr>
          <a:lstStyle/>
          <a:p>
            <a:r>
              <a:rPr lang="en-US" sz="2200" dirty="0">
                <a:latin typeface="Helvetica" pitchFamily="2" charset="0"/>
              </a:rPr>
              <a:t>ORM automatically translates </a:t>
            </a:r>
          </a:p>
          <a:p>
            <a:pPr lvl="1"/>
            <a:r>
              <a:rPr lang="en-US" sz="2200" dirty="0">
                <a:latin typeface="Helvetica" pitchFamily="2" charset="0"/>
              </a:rPr>
              <a:t>tables into classes, </a:t>
            </a:r>
          </a:p>
          <a:p>
            <a:pPr lvl="1"/>
            <a:r>
              <a:rPr lang="en-US" sz="2200" dirty="0">
                <a:latin typeface="Helvetica" pitchFamily="2" charset="0"/>
              </a:rPr>
              <a:t>columns into attributes, </a:t>
            </a:r>
          </a:p>
          <a:p>
            <a:pPr lvl="1"/>
            <a:r>
              <a:rPr lang="en-US" sz="2200" dirty="0">
                <a:latin typeface="Helvetica" pitchFamily="2" charset="0"/>
              </a:rPr>
              <a:t>and classes and attributes back into tables and columns</a:t>
            </a:r>
          </a:p>
        </p:txBody>
      </p:sp>
    </p:spTree>
    <p:extLst>
      <p:ext uri="{BB962C8B-B14F-4D97-AF65-F5344CB8AC3E}">
        <p14:creationId xmlns:p14="http://schemas.microsoft.com/office/powerpoint/2010/main" val="338805003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9F1A8-7F46-1B46-A946-2C7A341D1FA9}"/>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DC392072-5880-1F48-92F1-4DAC6A3FB57F}"/>
              </a:ext>
            </a:extLst>
          </p:cNvPr>
          <p:cNvSpPr>
            <a:spLocks noGrp="1"/>
          </p:cNvSpPr>
          <p:nvPr>
            <p:ph type="body" idx="1"/>
          </p:nvPr>
        </p:nvSpPr>
        <p:spPr/>
        <p:txBody>
          <a:bodyPr>
            <a:normAutofit/>
          </a:bodyPr>
          <a:lstStyle/>
          <a:p>
            <a:r>
              <a:rPr lang="en-US" sz="2200" dirty="0">
                <a:latin typeface="Helvetica" pitchFamily="2" charset="0"/>
              </a:rPr>
              <a:t>ORM automatically translates </a:t>
            </a:r>
          </a:p>
          <a:p>
            <a:pPr lvl="1"/>
            <a:r>
              <a:rPr lang="en-US" sz="2200" dirty="0">
                <a:latin typeface="Helvetica" pitchFamily="2" charset="0"/>
              </a:rPr>
              <a:t>tables into classes, </a:t>
            </a:r>
          </a:p>
          <a:p>
            <a:pPr lvl="1"/>
            <a:r>
              <a:rPr lang="en-US" sz="2200" dirty="0">
                <a:latin typeface="Helvetica" pitchFamily="2" charset="0"/>
              </a:rPr>
              <a:t>columns into attributes, </a:t>
            </a:r>
          </a:p>
          <a:p>
            <a:pPr lvl="1"/>
            <a:r>
              <a:rPr lang="en-US" sz="2200" dirty="0">
                <a:latin typeface="Helvetica" pitchFamily="2" charset="0"/>
              </a:rPr>
              <a:t>and classes and attributes back into tables and columns</a:t>
            </a:r>
          </a:p>
          <a:p>
            <a:r>
              <a:rPr lang="en-US" sz="2200" dirty="0">
                <a:latin typeface="Helvetica" pitchFamily="2" charset="0"/>
              </a:rPr>
              <a:t>Models also feature relations between entities</a:t>
            </a:r>
          </a:p>
          <a:p>
            <a:pPr lvl="1"/>
            <a:r>
              <a:rPr lang="en-US" sz="2200" dirty="0">
                <a:latin typeface="Helvetica" pitchFamily="2" charset="0"/>
              </a:rPr>
              <a:t>For instance 1-N relation, where one entity of a type is logically connected to many entities of another type</a:t>
            </a:r>
          </a:p>
          <a:p>
            <a:pPr lvl="1"/>
            <a:r>
              <a:rPr lang="en-US" sz="2200" dirty="0">
                <a:latin typeface="Helvetica" pitchFamily="2" charset="0"/>
              </a:rPr>
              <a:t>Example: Course 1 - N Lectures </a:t>
            </a:r>
          </a:p>
        </p:txBody>
      </p:sp>
    </p:spTree>
    <p:extLst>
      <p:ext uri="{BB962C8B-B14F-4D97-AF65-F5344CB8AC3E}">
        <p14:creationId xmlns:p14="http://schemas.microsoft.com/office/powerpoint/2010/main" val="169865753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9F1A8-7F46-1B46-A946-2C7A341D1FA9}"/>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DC392072-5880-1F48-92F1-4DAC6A3FB57F}"/>
              </a:ext>
            </a:extLst>
          </p:cNvPr>
          <p:cNvSpPr>
            <a:spLocks noGrp="1"/>
          </p:cNvSpPr>
          <p:nvPr>
            <p:ph type="body" idx="1"/>
          </p:nvPr>
        </p:nvSpPr>
        <p:spPr/>
        <p:txBody>
          <a:bodyPr>
            <a:normAutofit lnSpcReduction="10000"/>
          </a:bodyPr>
          <a:lstStyle/>
          <a:p>
            <a:r>
              <a:rPr lang="en-US" sz="2200" dirty="0">
                <a:latin typeface="Helvetica" pitchFamily="2" charset="0"/>
              </a:rPr>
              <a:t>ORM automatically translates </a:t>
            </a:r>
          </a:p>
          <a:p>
            <a:pPr lvl="1"/>
            <a:r>
              <a:rPr lang="en-US" sz="2200" dirty="0">
                <a:latin typeface="Helvetica" pitchFamily="2" charset="0"/>
              </a:rPr>
              <a:t>tables into classes, </a:t>
            </a:r>
          </a:p>
          <a:p>
            <a:pPr lvl="1"/>
            <a:r>
              <a:rPr lang="en-US" sz="2200" dirty="0">
                <a:latin typeface="Helvetica" pitchFamily="2" charset="0"/>
              </a:rPr>
              <a:t>columns into attributes, </a:t>
            </a:r>
          </a:p>
          <a:p>
            <a:pPr lvl="1"/>
            <a:r>
              <a:rPr lang="en-US" sz="2200" dirty="0">
                <a:latin typeface="Helvetica" pitchFamily="2" charset="0"/>
              </a:rPr>
              <a:t>and classes and attributes back into tables and columns</a:t>
            </a:r>
          </a:p>
          <a:p>
            <a:r>
              <a:rPr lang="en-US" sz="2200" dirty="0">
                <a:latin typeface="Helvetica" pitchFamily="2" charset="0"/>
              </a:rPr>
              <a:t>Models also feature relations between entities</a:t>
            </a:r>
          </a:p>
          <a:p>
            <a:pPr lvl="1"/>
            <a:r>
              <a:rPr lang="en-US" sz="2200" dirty="0">
                <a:latin typeface="Helvetica" pitchFamily="2" charset="0"/>
              </a:rPr>
              <a:t>For instance 1-N relation, where one entity of a type is logically connected to many entities of another type</a:t>
            </a:r>
          </a:p>
          <a:p>
            <a:pPr lvl="1"/>
            <a:r>
              <a:rPr lang="en-US" sz="2200" dirty="0">
                <a:latin typeface="Helvetica" pitchFamily="2" charset="0"/>
              </a:rPr>
              <a:t>Example: Course 1 - N Lectures </a:t>
            </a:r>
          </a:p>
          <a:p>
            <a:r>
              <a:rPr lang="en-US" sz="2200" dirty="0">
                <a:latin typeface="Helvetica" pitchFamily="2" charset="0"/>
              </a:rPr>
              <a:t>EF Core uses two additional design pattern to minimize duplicate query logic when processing data</a:t>
            </a:r>
          </a:p>
          <a:p>
            <a:pPr lvl="1"/>
            <a:r>
              <a:rPr lang="en-US" sz="2200" dirty="0">
                <a:latin typeface="Helvetica" pitchFamily="2" charset="0"/>
              </a:rPr>
              <a:t>Repository pattern</a:t>
            </a:r>
          </a:p>
          <a:p>
            <a:pPr lvl="1"/>
            <a:r>
              <a:rPr lang="en-US" sz="2200" dirty="0">
                <a:latin typeface="Helvetica" pitchFamily="2" charset="0"/>
              </a:rPr>
              <a:t>Unit of work pattern</a:t>
            </a:r>
          </a:p>
        </p:txBody>
      </p:sp>
    </p:spTree>
    <p:extLst>
      <p:ext uri="{BB962C8B-B14F-4D97-AF65-F5344CB8AC3E}">
        <p14:creationId xmlns:p14="http://schemas.microsoft.com/office/powerpoint/2010/main" val="41477170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2DF27-9973-6F43-8F24-5A46C324C488}"/>
              </a:ext>
            </a:extLst>
          </p:cNvPr>
          <p:cNvSpPr>
            <a:spLocks noGrp="1"/>
          </p:cNvSpPr>
          <p:nvPr>
            <p:ph type="title"/>
          </p:nvPr>
        </p:nvSpPr>
        <p:spPr/>
        <p:txBody>
          <a:bodyPr>
            <a:normAutofit fontScale="90000"/>
          </a:bodyPr>
          <a:lstStyle/>
          <a:p>
            <a:r>
              <a:rPr lang="en-US" dirty="0"/>
              <a:t>Repository and Unit of Works in </a:t>
            </a:r>
            <a:br>
              <a:rPr lang="en-US" dirty="0"/>
            </a:br>
            <a:r>
              <a:rPr lang="en-US" dirty="0"/>
              <a:t>EF Core</a:t>
            </a:r>
          </a:p>
        </p:txBody>
      </p:sp>
      <p:pic>
        <p:nvPicPr>
          <p:cNvPr id="4" name="Picture 3">
            <a:extLst>
              <a:ext uri="{FF2B5EF4-FFF2-40B4-BE49-F238E27FC236}">
                <a16:creationId xmlns:a16="http://schemas.microsoft.com/office/drawing/2014/main" id="{F9E152D3-5880-0D42-BCD2-430D7C777E82}"/>
              </a:ext>
            </a:extLst>
          </p:cNvPr>
          <p:cNvPicPr>
            <a:picLocks noChangeAspect="1"/>
          </p:cNvPicPr>
          <p:nvPr/>
        </p:nvPicPr>
        <p:blipFill rotWithShape="1">
          <a:blip r:embed="rId2"/>
          <a:srcRect t="20773"/>
          <a:stretch/>
        </p:blipFill>
        <p:spPr>
          <a:xfrm>
            <a:off x="204561" y="3429000"/>
            <a:ext cx="8939439" cy="3123126"/>
          </a:xfrm>
          <a:prstGeom prst="rect">
            <a:avLst/>
          </a:prstGeom>
        </p:spPr>
      </p:pic>
      <p:sp>
        <p:nvSpPr>
          <p:cNvPr id="6" name="TextBox 5">
            <a:extLst>
              <a:ext uri="{FF2B5EF4-FFF2-40B4-BE49-F238E27FC236}">
                <a16:creationId xmlns:a16="http://schemas.microsoft.com/office/drawing/2014/main" id="{3F4E9D11-683C-BF48-885B-768C720DB7C0}"/>
              </a:ext>
            </a:extLst>
          </p:cNvPr>
          <p:cNvSpPr txBox="1"/>
          <p:nvPr/>
        </p:nvSpPr>
        <p:spPr>
          <a:xfrm flipH="1">
            <a:off x="808009" y="1869251"/>
            <a:ext cx="7037276" cy="14465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285750" indent="-285750">
              <a:buFont typeface="Arial" panose="020B0604020202020204" pitchFamily="34" charset="0"/>
              <a:buChar char="•"/>
            </a:pPr>
            <a:r>
              <a:rPr lang="en-US" sz="2200" dirty="0"/>
              <a:t>A </a:t>
            </a:r>
            <a:r>
              <a:rPr lang="en-US" sz="2200" dirty="0" err="1"/>
              <a:t>DbContext</a:t>
            </a:r>
            <a:r>
              <a:rPr lang="en-US" sz="2200" dirty="0"/>
              <a:t> instance represents a session with the database and can be used to query and save instances of your entities</a:t>
            </a:r>
          </a:p>
          <a:p>
            <a:pPr marL="285750" indent="-285750">
              <a:buFont typeface="Arial" panose="020B0604020202020204" pitchFamily="34" charset="0"/>
              <a:buChar char="•"/>
            </a:pPr>
            <a:r>
              <a:rPr lang="en-US" sz="2200" dirty="0"/>
              <a:t>It combines unit of work and repository patterns</a:t>
            </a:r>
            <a:endParaRPr kumimoji="0" lang="en-US" sz="22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09124759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7"/>
          <p:cNvSpPr txBox="1">
            <a:spLocks noGrp="1"/>
          </p:cNvSpPr>
          <p:nvPr>
            <p:ph type="title"/>
          </p:nvPr>
        </p:nvSpPr>
        <p:spPr>
          <a:xfrm>
            <a:off x="457200" y="274637"/>
            <a:ext cx="8229600" cy="1143004"/>
          </a:xfrm>
          <a:prstGeom prst="rect">
            <a:avLst/>
          </a:prstGeom>
        </p:spPr>
        <p:txBody>
          <a:bodyPr/>
          <a:lstStyle/>
          <a:p>
            <a:pPr lvl="1"/>
            <a:r>
              <a:rPr dirty="0"/>
              <a:t>Motivation</a:t>
            </a:r>
          </a:p>
        </p:txBody>
      </p:sp>
      <p:sp>
        <p:nvSpPr>
          <p:cNvPr id="124" name="Shape 128"/>
          <p:cNvSpPr txBox="1">
            <a:spLocks noGrp="1"/>
          </p:cNvSpPr>
          <p:nvPr>
            <p:ph type="body" idx="1"/>
          </p:nvPr>
        </p:nvSpPr>
        <p:spPr>
          <a:xfrm>
            <a:off x="457200" y="1600200"/>
            <a:ext cx="8229600" cy="4525963"/>
          </a:xfrm>
          <a:prstGeom prst="rect">
            <a:avLst/>
          </a:prstGeom>
        </p:spPr>
        <p:txBody>
          <a:bodyPr>
            <a:normAutofit/>
          </a:bodyPr>
          <a:lstStyle/>
          <a:p>
            <a:pPr marL="274320" indent="-274320" defTabSz="365758">
              <a:spcBef>
                <a:spcPts val="500"/>
              </a:spcBef>
              <a:defRPr sz="2500"/>
            </a:pPr>
            <a:r>
              <a:rPr lang="en-US" sz="2200" dirty="0">
                <a:latin typeface="Helvetica" pitchFamily="2" charset="0"/>
              </a:rPr>
              <a:t>Implementing reliable software can be a difficult process, why? </a:t>
            </a:r>
          </a:p>
          <a:p>
            <a:pPr marL="274320" indent="-274320" defTabSz="365758">
              <a:spcBef>
                <a:spcPts val="500"/>
              </a:spcBef>
              <a:defRPr sz="2500"/>
            </a:pPr>
            <a:endParaRPr sz="2200" dirty="0">
              <a:latin typeface="Helvetica" pitchFamily="2" charset="0"/>
            </a:endParaRPr>
          </a:p>
        </p:txBody>
      </p:sp>
      <p:pic>
        <p:nvPicPr>
          <p:cNvPr id="2" name="Picture 1">
            <a:extLst>
              <a:ext uri="{FF2B5EF4-FFF2-40B4-BE49-F238E27FC236}">
                <a16:creationId xmlns:a16="http://schemas.microsoft.com/office/drawing/2014/main" id="{DEAEE481-E52D-AF4C-AC8B-CC2EC640E986}"/>
              </a:ext>
            </a:extLst>
          </p:cNvPr>
          <p:cNvPicPr>
            <a:picLocks noChangeAspect="1"/>
          </p:cNvPicPr>
          <p:nvPr/>
        </p:nvPicPr>
        <p:blipFill>
          <a:blip r:embed="rId3"/>
          <a:stretch>
            <a:fillRect/>
          </a:stretch>
        </p:blipFill>
        <p:spPr>
          <a:xfrm>
            <a:off x="2958927" y="3720276"/>
            <a:ext cx="913323" cy="913323"/>
          </a:xfrm>
          <a:prstGeom prst="rect">
            <a:avLst/>
          </a:prstGeom>
        </p:spPr>
      </p:pic>
      <p:pic>
        <p:nvPicPr>
          <p:cNvPr id="6" name="Picture 5">
            <a:extLst>
              <a:ext uri="{FF2B5EF4-FFF2-40B4-BE49-F238E27FC236}">
                <a16:creationId xmlns:a16="http://schemas.microsoft.com/office/drawing/2014/main" id="{C55F9126-4FC1-2C41-861F-777DA1A06BBC}"/>
              </a:ext>
            </a:extLst>
          </p:cNvPr>
          <p:cNvPicPr>
            <a:picLocks noChangeAspect="1"/>
          </p:cNvPicPr>
          <p:nvPr/>
        </p:nvPicPr>
        <p:blipFill>
          <a:blip r:embed="rId4"/>
          <a:stretch>
            <a:fillRect/>
          </a:stretch>
        </p:blipFill>
        <p:spPr>
          <a:xfrm>
            <a:off x="3727700" y="3816864"/>
            <a:ext cx="642883" cy="642883"/>
          </a:xfrm>
          <a:prstGeom prst="rect">
            <a:avLst/>
          </a:prstGeom>
        </p:spPr>
      </p:pic>
      <p:pic>
        <p:nvPicPr>
          <p:cNvPr id="10" name="Picture 9">
            <a:extLst>
              <a:ext uri="{FF2B5EF4-FFF2-40B4-BE49-F238E27FC236}">
                <a16:creationId xmlns:a16="http://schemas.microsoft.com/office/drawing/2014/main" id="{E51A8077-E9DE-5941-811F-EA93110F3ECF}"/>
              </a:ext>
            </a:extLst>
          </p:cNvPr>
          <p:cNvPicPr>
            <a:picLocks noChangeAspect="1"/>
          </p:cNvPicPr>
          <p:nvPr/>
        </p:nvPicPr>
        <p:blipFill>
          <a:blip r:embed="rId4"/>
          <a:stretch>
            <a:fillRect/>
          </a:stretch>
        </p:blipFill>
        <p:spPr>
          <a:xfrm>
            <a:off x="5082700" y="3117980"/>
            <a:ext cx="642883" cy="642883"/>
          </a:xfrm>
          <a:prstGeom prst="rect">
            <a:avLst/>
          </a:prstGeom>
        </p:spPr>
      </p:pic>
      <p:pic>
        <p:nvPicPr>
          <p:cNvPr id="11" name="Picture 10">
            <a:extLst>
              <a:ext uri="{FF2B5EF4-FFF2-40B4-BE49-F238E27FC236}">
                <a16:creationId xmlns:a16="http://schemas.microsoft.com/office/drawing/2014/main" id="{3DF837B8-5CF3-754F-8A20-62509EC14E3A}"/>
              </a:ext>
            </a:extLst>
          </p:cNvPr>
          <p:cNvPicPr>
            <a:picLocks noChangeAspect="1"/>
          </p:cNvPicPr>
          <p:nvPr/>
        </p:nvPicPr>
        <p:blipFill>
          <a:blip r:embed="rId3"/>
          <a:stretch>
            <a:fillRect/>
          </a:stretch>
        </p:blipFill>
        <p:spPr>
          <a:xfrm>
            <a:off x="5618922" y="2637270"/>
            <a:ext cx="920349" cy="920349"/>
          </a:xfrm>
          <a:prstGeom prst="rect">
            <a:avLst/>
          </a:prstGeom>
        </p:spPr>
      </p:pic>
      <p:pic>
        <p:nvPicPr>
          <p:cNvPr id="8" name="Picture 7">
            <a:extLst>
              <a:ext uri="{FF2B5EF4-FFF2-40B4-BE49-F238E27FC236}">
                <a16:creationId xmlns:a16="http://schemas.microsoft.com/office/drawing/2014/main" id="{FD1A1241-4850-5A43-ADEC-80E9D86D827D}"/>
              </a:ext>
            </a:extLst>
          </p:cNvPr>
          <p:cNvPicPr>
            <a:picLocks noChangeAspect="1"/>
          </p:cNvPicPr>
          <p:nvPr/>
        </p:nvPicPr>
        <p:blipFill>
          <a:blip r:embed="rId5"/>
          <a:stretch>
            <a:fillRect/>
          </a:stretch>
        </p:blipFill>
        <p:spPr>
          <a:xfrm>
            <a:off x="4351389" y="3800300"/>
            <a:ext cx="1139453" cy="854590"/>
          </a:xfrm>
          <a:prstGeom prst="rect">
            <a:avLst/>
          </a:prstGeom>
        </p:spPr>
      </p:pic>
      <p:pic>
        <p:nvPicPr>
          <p:cNvPr id="13" name="Picture 12">
            <a:extLst>
              <a:ext uri="{FF2B5EF4-FFF2-40B4-BE49-F238E27FC236}">
                <a16:creationId xmlns:a16="http://schemas.microsoft.com/office/drawing/2014/main" id="{AD47C45B-035E-BB43-A889-19651C6E11F4}"/>
              </a:ext>
            </a:extLst>
          </p:cNvPr>
          <p:cNvPicPr>
            <a:picLocks noChangeAspect="1"/>
          </p:cNvPicPr>
          <p:nvPr/>
        </p:nvPicPr>
        <p:blipFill>
          <a:blip r:embed="rId4"/>
          <a:stretch>
            <a:fillRect/>
          </a:stretch>
        </p:blipFill>
        <p:spPr>
          <a:xfrm>
            <a:off x="5261349" y="4478832"/>
            <a:ext cx="642883" cy="642883"/>
          </a:xfrm>
          <a:prstGeom prst="rect">
            <a:avLst/>
          </a:prstGeom>
        </p:spPr>
      </p:pic>
      <p:pic>
        <p:nvPicPr>
          <p:cNvPr id="9" name="Picture 8">
            <a:extLst>
              <a:ext uri="{FF2B5EF4-FFF2-40B4-BE49-F238E27FC236}">
                <a16:creationId xmlns:a16="http://schemas.microsoft.com/office/drawing/2014/main" id="{FFC7890D-8CC8-7B4F-910D-90E03B9B2220}"/>
              </a:ext>
            </a:extLst>
          </p:cNvPr>
          <p:cNvPicPr>
            <a:picLocks noChangeAspect="1"/>
          </p:cNvPicPr>
          <p:nvPr/>
        </p:nvPicPr>
        <p:blipFill>
          <a:blip r:embed="rId6"/>
          <a:stretch>
            <a:fillRect/>
          </a:stretch>
        </p:blipFill>
        <p:spPr>
          <a:xfrm>
            <a:off x="5618922" y="4982249"/>
            <a:ext cx="1607912" cy="1607912"/>
          </a:xfrm>
          <a:prstGeom prst="rect">
            <a:avLst/>
          </a:prstGeom>
        </p:spPr>
      </p:pic>
      <p:pic>
        <p:nvPicPr>
          <p:cNvPr id="12" name="Picture 11">
            <a:extLst>
              <a:ext uri="{FF2B5EF4-FFF2-40B4-BE49-F238E27FC236}">
                <a16:creationId xmlns:a16="http://schemas.microsoft.com/office/drawing/2014/main" id="{D8DBDDB3-CC1E-5548-9016-EC94E775C6E9}"/>
              </a:ext>
            </a:extLst>
          </p:cNvPr>
          <p:cNvPicPr>
            <a:picLocks noChangeAspect="1"/>
          </p:cNvPicPr>
          <p:nvPr/>
        </p:nvPicPr>
        <p:blipFill>
          <a:blip r:embed="rId7"/>
          <a:stretch>
            <a:fillRect/>
          </a:stretch>
        </p:blipFill>
        <p:spPr>
          <a:xfrm>
            <a:off x="1474715" y="3533474"/>
            <a:ext cx="1334237" cy="1334237"/>
          </a:xfrm>
          <a:prstGeom prst="rect">
            <a:avLst/>
          </a:prstGeom>
        </p:spPr>
      </p:pic>
      <p:pic>
        <p:nvPicPr>
          <p:cNvPr id="14" name="Picture 13">
            <a:extLst>
              <a:ext uri="{FF2B5EF4-FFF2-40B4-BE49-F238E27FC236}">
                <a16:creationId xmlns:a16="http://schemas.microsoft.com/office/drawing/2014/main" id="{7C75EFFE-EE51-7A41-A903-5259B97AF0E6}"/>
              </a:ext>
            </a:extLst>
          </p:cNvPr>
          <p:cNvPicPr>
            <a:picLocks noChangeAspect="1"/>
          </p:cNvPicPr>
          <p:nvPr/>
        </p:nvPicPr>
        <p:blipFill>
          <a:blip r:embed="rId8"/>
          <a:stretch>
            <a:fillRect/>
          </a:stretch>
        </p:blipFill>
        <p:spPr>
          <a:xfrm>
            <a:off x="6563704" y="2478157"/>
            <a:ext cx="1401724" cy="1401724"/>
          </a:xfrm>
          <a:prstGeom prst="rect">
            <a:avLst/>
          </a:prstGeom>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F47AA-A356-E646-AA11-BF72B8CA713C}"/>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Repository Pattern</a:t>
            </a:r>
          </a:p>
        </p:txBody>
      </p:sp>
      <p:sp>
        <p:nvSpPr>
          <p:cNvPr id="3" name="Text Placeholder 2">
            <a:extLst>
              <a:ext uri="{FF2B5EF4-FFF2-40B4-BE49-F238E27FC236}">
                <a16:creationId xmlns:a16="http://schemas.microsoft.com/office/drawing/2014/main" id="{C0C76E46-D411-834F-BCEA-F634BBCEF0A4}"/>
              </a:ext>
            </a:extLst>
          </p:cNvPr>
          <p:cNvSpPr>
            <a:spLocks noGrp="1"/>
          </p:cNvSpPr>
          <p:nvPr>
            <p:ph type="body" idx="1"/>
          </p:nvPr>
        </p:nvSpPr>
        <p:spPr/>
        <p:txBody>
          <a:bodyPr>
            <a:normAutofit/>
          </a:bodyPr>
          <a:lstStyle/>
          <a:p>
            <a:r>
              <a:rPr lang="en-US" sz="2200" dirty="0">
                <a:latin typeface="Helvetica" pitchFamily="2" charset="0"/>
              </a:rPr>
              <a:t>Repository encapsulates the set of objects persisted in a data store and the operations performed over them</a:t>
            </a:r>
          </a:p>
          <a:p>
            <a:pPr lvl="1"/>
            <a:r>
              <a:rPr lang="en-US" sz="2200" dirty="0">
                <a:latin typeface="Helvetica" pitchFamily="2" charset="0"/>
              </a:rPr>
              <a:t>It centralize common data access functionality</a:t>
            </a:r>
          </a:p>
          <a:p>
            <a:pPr lvl="1"/>
            <a:r>
              <a:rPr lang="en-US" sz="2200" dirty="0">
                <a:latin typeface="Helvetica" pitchFamily="2" charset="0"/>
              </a:rPr>
              <a:t>It encapsulate the logic required to access data source</a:t>
            </a:r>
          </a:p>
        </p:txBody>
      </p:sp>
      <p:pic>
        <p:nvPicPr>
          <p:cNvPr id="7" name="Picture 6" descr="A screenshot of a cell phone&#10;&#10;Description automatically generated">
            <a:extLst>
              <a:ext uri="{FF2B5EF4-FFF2-40B4-BE49-F238E27FC236}">
                <a16:creationId xmlns:a16="http://schemas.microsoft.com/office/drawing/2014/main" id="{381170AA-FD54-FC4D-B4A9-F5CF35860318}"/>
              </a:ext>
            </a:extLst>
          </p:cNvPr>
          <p:cNvPicPr>
            <a:picLocks noChangeAspect="1"/>
          </p:cNvPicPr>
          <p:nvPr/>
        </p:nvPicPr>
        <p:blipFill rotWithShape="1">
          <a:blip r:embed="rId2">
            <a:extLst>
              <a:ext uri="{28A0092B-C50C-407E-A947-70E740481C1C}">
                <a14:useLocalDpi xmlns:a14="http://schemas.microsoft.com/office/drawing/2010/main" val="0"/>
              </a:ext>
            </a:extLst>
          </a:blip>
          <a:srcRect r="5670" b="3889"/>
          <a:stretch/>
        </p:blipFill>
        <p:spPr>
          <a:xfrm>
            <a:off x="5721905" y="3429000"/>
            <a:ext cx="2454688" cy="2574236"/>
          </a:xfrm>
          <a:prstGeom prst="rect">
            <a:avLst/>
          </a:prstGeom>
          <a:ln>
            <a:solidFill>
              <a:schemeClr val="accent1"/>
            </a:solidFill>
          </a:ln>
        </p:spPr>
      </p:pic>
    </p:spTree>
    <p:extLst>
      <p:ext uri="{BB962C8B-B14F-4D97-AF65-F5344CB8AC3E}">
        <p14:creationId xmlns:p14="http://schemas.microsoft.com/office/powerpoint/2010/main" val="100886705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637B-7C3F-D342-81A9-A7EF6EB3CDF8}"/>
              </a:ext>
            </a:extLst>
          </p:cNvPr>
          <p:cNvSpPr>
            <a:spLocks noGrp="1"/>
          </p:cNvSpPr>
          <p:nvPr>
            <p:ph type="title"/>
          </p:nvPr>
        </p:nvSpPr>
        <p:spPr/>
        <p:txBody>
          <a:bodyPr>
            <a:normAutofit/>
          </a:bodyPr>
          <a:lstStyle/>
          <a:p>
            <a:r>
              <a:rPr lang="en-US" dirty="0"/>
              <a:t>Unit of Works Pattern</a:t>
            </a:r>
          </a:p>
        </p:txBody>
      </p:sp>
      <p:sp>
        <p:nvSpPr>
          <p:cNvPr id="3" name="Text Placeholder 2">
            <a:extLst>
              <a:ext uri="{FF2B5EF4-FFF2-40B4-BE49-F238E27FC236}">
                <a16:creationId xmlns:a16="http://schemas.microsoft.com/office/drawing/2014/main" id="{93DBBA9C-199B-D24F-B8A1-433AE445A92A}"/>
              </a:ext>
            </a:extLst>
          </p:cNvPr>
          <p:cNvSpPr>
            <a:spLocks noGrp="1"/>
          </p:cNvSpPr>
          <p:nvPr>
            <p:ph type="body" idx="1"/>
          </p:nvPr>
        </p:nvSpPr>
        <p:spPr/>
        <p:txBody>
          <a:bodyPr>
            <a:normAutofit/>
          </a:bodyPr>
          <a:lstStyle/>
          <a:p>
            <a:r>
              <a:rPr lang="en-US" sz="2200" dirty="0">
                <a:latin typeface="Helvetica" pitchFamily="2" charset="0"/>
              </a:rPr>
              <a:t>When you're pulling data in and out of a database, it's important to keep track of what you've changed</a:t>
            </a:r>
          </a:p>
          <a:p>
            <a:r>
              <a:rPr lang="en-US" sz="2200" dirty="0">
                <a:latin typeface="Helvetica" pitchFamily="2" charset="0"/>
              </a:rPr>
              <a:t>A Unit of Work keeps track of everything you do during a transaction that can affect the database</a:t>
            </a:r>
          </a:p>
          <a:p>
            <a:pPr lvl="1"/>
            <a:r>
              <a:rPr lang="en-US" sz="2200" dirty="0">
                <a:latin typeface="Helvetica" pitchFamily="2" charset="0"/>
              </a:rPr>
              <a:t>It maintains a list of new, changed and deleted objects.</a:t>
            </a:r>
          </a:p>
          <a:p>
            <a:pPr lvl="1"/>
            <a:r>
              <a:rPr lang="en-US" sz="2200" dirty="0">
                <a:latin typeface="Helvetica" pitchFamily="2" charset="0"/>
              </a:rPr>
              <a:t>It coordinates persisting changes can be used across multiple repositories</a:t>
            </a:r>
          </a:p>
        </p:txBody>
      </p:sp>
      <p:pic>
        <p:nvPicPr>
          <p:cNvPr id="4" name="Picture 3" descr="A picture containing bird, table&#10;&#10;Description automatically generated">
            <a:extLst>
              <a:ext uri="{FF2B5EF4-FFF2-40B4-BE49-F238E27FC236}">
                <a16:creationId xmlns:a16="http://schemas.microsoft.com/office/drawing/2014/main" id="{D910B10C-1C64-FA47-B16F-959AB282EDBC}"/>
              </a:ext>
            </a:extLst>
          </p:cNvPr>
          <p:cNvPicPr>
            <a:picLocks noChangeAspect="1"/>
          </p:cNvPicPr>
          <p:nvPr/>
        </p:nvPicPr>
        <p:blipFill rotWithShape="1">
          <a:blip r:embed="rId3">
            <a:extLst>
              <a:ext uri="{28A0092B-C50C-407E-A947-70E740481C1C}">
                <a14:useLocalDpi xmlns:a14="http://schemas.microsoft.com/office/drawing/2010/main" val="0"/>
              </a:ext>
            </a:extLst>
          </a:blip>
          <a:srcRect l="3044" t="4367" r="3042" b="3903"/>
          <a:stretch/>
        </p:blipFill>
        <p:spPr>
          <a:xfrm>
            <a:off x="5696192" y="4303988"/>
            <a:ext cx="2745442" cy="2279374"/>
          </a:xfrm>
          <a:prstGeom prst="rect">
            <a:avLst/>
          </a:prstGeom>
          <a:noFill/>
          <a:ln>
            <a:solidFill>
              <a:schemeClr val="accent1"/>
            </a:solidFill>
          </a:ln>
        </p:spPr>
      </p:pic>
    </p:spTree>
    <p:extLst>
      <p:ext uri="{BB962C8B-B14F-4D97-AF65-F5344CB8AC3E}">
        <p14:creationId xmlns:p14="http://schemas.microsoft.com/office/powerpoint/2010/main" val="324832320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7E86B-9536-4243-97F1-7B80936C9583}"/>
              </a:ext>
            </a:extLst>
          </p:cNvPr>
          <p:cNvSpPr>
            <a:spLocks noGrp="1"/>
          </p:cNvSpPr>
          <p:nvPr>
            <p:ph type="title"/>
          </p:nvPr>
        </p:nvSpPr>
        <p:spPr/>
        <p:txBody>
          <a:bodyPr/>
          <a:lstStyle/>
          <a:p>
            <a:r>
              <a:rPr lang="en-US" dirty="0"/>
              <a:t>Live Example</a:t>
            </a:r>
          </a:p>
        </p:txBody>
      </p:sp>
      <p:sp>
        <p:nvSpPr>
          <p:cNvPr id="3" name="Text Placeholder 2">
            <a:extLst>
              <a:ext uri="{FF2B5EF4-FFF2-40B4-BE49-F238E27FC236}">
                <a16:creationId xmlns:a16="http://schemas.microsoft.com/office/drawing/2014/main" id="{703698C1-6709-F347-9158-A4728AF9D46D}"/>
              </a:ext>
            </a:extLst>
          </p:cNvPr>
          <p:cNvSpPr>
            <a:spLocks noGrp="1"/>
          </p:cNvSpPr>
          <p:nvPr>
            <p:ph type="body" idx="1"/>
          </p:nvPr>
        </p:nvSpPr>
        <p:spPr/>
        <p:txBody>
          <a:bodyPr>
            <a:normAutofit/>
          </a:bodyPr>
          <a:lstStyle/>
          <a:p>
            <a:r>
              <a:rPr lang="en-US" sz="2200" dirty="0">
                <a:latin typeface="Helvetica" pitchFamily="2" charset="0"/>
              </a:rPr>
              <a:t>Implement a console application for a movie database:</a:t>
            </a:r>
          </a:p>
          <a:p>
            <a:pPr lvl="1"/>
            <a:r>
              <a:rPr lang="en-US" sz="2200" dirty="0">
                <a:latin typeface="Helvetica" pitchFamily="2" charset="0"/>
              </a:rPr>
              <a:t>Relationship: movie 1&lt;-&gt;N actor</a:t>
            </a:r>
          </a:p>
          <a:p>
            <a:pPr lvl="1"/>
            <a:r>
              <a:rPr lang="en-US" sz="2200" dirty="0">
                <a:latin typeface="Helvetica" pitchFamily="2" charset="0"/>
              </a:rPr>
              <a:t>Relationship: movie N&lt;-&gt;N actor  </a:t>
            </a:r>
          </a:p>
        </p:txBody>
      </p:sp>
    </p:spTree>
    <p:extLst>
      <p:ext uri="{BB962C8B-B14F-4D97-AF65-F5344CB8AC3E}">
        <p14:creationId xmlns:p14="http://schemas.microsoft.com/office/powerpoint/2010/main" val="159809149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30"/>
          <p:cNvSpPr txBox="1">
            <a:spLocks noGrp="1"/>
          </p:cNvSpPr>
          <p:nvPr>
            <p:ph type="title"/>
          </p:nvPr>
        </p:nvSpPr>
        <p:spPr>
          <a:xfrm>
            <a:off x="457200" y="274637"/>
            <a:ext cx="8229600" cy="1143004"/>
          </a:xfrm>
          <a:prstGeom prst="rect">
            <a:avLst/>
          </a:prstGeom>
        </p:spPr>
        <p:txBody>
          <a:bodyPr/>
          <a:lstStyle/>
          <a:p>
            <a:r>
              <a:t>Motivation</a:t>
            </a:r>
          </a:p>
        </p:txBody>
      </p:sp>
      <p:sp>
        <p:nvSpPr>
          <p:cNvPr id="127" name="Shape 131"/>
          <p:cNvSpPr txBox="1">
            <a:spLocks noGrp="1"/>
          </p:cNvSpPr>
          <p:nvPr>
            <p:ph type="body" idx="1"/>
          </p:nvPr>
        </p:nvSpPr>
        <p:spPr>
          <a:xfrm>
            <a:off x="457200" y="1612899"/>
            <a:ext cx="8229600" cy="4903883"/>
          </a:xfrm>
          <a:prstGeom prst="rect">
            <a:avLst/>
          </a:prstGeom>
        </p:spPr>
        <p:txBody>
          <a:bodyPr>
            <a:normAutofit/>
          </a:bodyPr>
          <a:lstStyle/>
          <a:p>
            <a:r>
              <a:rPr sz="2200" dirty="0">
                <a:latin typeface="Helvetica" pitchFamily="2" charset="0"/>
              </a:rPr>
              <a:t>Recent development of web applications and the infrastructure around it has implication on the design and the implementation of software</a:t>
            </a:r>
          </a:p>
          <a:p>
            <a:r>
              <a:rPr sz="2200" dirty="0">
                <a:latin typeface="Helvetica" pitchFamily="2" charset="0"/>
              </a:rPr>
              <a:t>With recent development we mean cloud computing:</a:t>
            </a:r>
            <a:endParaRPr lang="en-US" sz="2200" dirty="0">
              <a:latin typeface="Helvetica" pitchFamily="2" charset="0"/>
            </a:endParaRPr>
          </a:p>
          <a:p>
            <a:pPr lvl="1"/>
            <a:r>
              <a:rPr lang="en-US" sz="2200" dirty="0">
                <a:latin typeface="Helvetica" pitchFamily="2" charset="0"/>
              </a:rPr>
              <a:t>Infrastructure as a service IaaS (for example hardware)</a:t>
            </a:r>
          </a:p>
          <a:p>
            <a:pPr lvl="1"/>
            <a:r>
              <a:rPr sz="2200" dirty="0">
                <a:latin typeface="Helvetica" pitchFamily="2" charset="0"/>
              </a:rPr>
              <a:t>Platform as a service PaaS (for example a servers)</a:t>
            </a:r>
            <a:endParaRPr lang="en-US" sz="2200" dirty="0">
              <a:latin typeface="Helvetica" pitchFamily="2" charset="0"/>
            </a:endParaRPr>
          </a:p>
          <a:p>
            <a:pPr lvl="1"/>
            <a:r>
              <a:rPr lang="en-US" sz="2200" dirty="0">
                <a:latin typeface="Helvetica" pitchFamily="2" charset="0"/>
              </a:rPr>
              <a:t>Software as a service SaaS (for example web shops)</a:t>
            </a:r>
          </a:p>
          <a:p>
            <a:r>
              <a:rPr lang="en-US" sz="2200" dirty="0">
                <a:latin typeface="Helvetica" pitchFamily="2" charset="0"/>
              </a:rPr>
              <a:t>How is this development implicating the application development?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43"/>
          <p:cNvSpPr txBox="1">
            <a:spLocks noGrp="1"/>
          </p:cNvSpPr>
          <p:nvPr>
            <p:ph type="title"/>
          </p:nvPr>
        </p:nvSpPr>
        <p:spPr>
          <a:xfrm>
            <a:off x="628650" y="312116"/>
            <a:ext cx="7886700" cy="1325563"/>
          </a:xfrm>
          <a:prstGeom prst="rect">
            <a:avLst/>
          </a:prstGeom>
        </p:spPr>
        <p:txBody>
          <a:bodyPr vert="horz" lIns="91440" tIns="45720" rIns="91440" bIns="45720" rtlCol="0" anchor="ctr">
            <a:normAutofit/>
          </a:bodyPr>
          <a:lstStyle/>
          <a:p>
            <a:pPr defTabSz="914400">
              <a:lnSpc>
                <a:spcPct val="90000"/>
              </a:lnSpc>
              <a:spcBef>
                <a:spcPct val="0"/>
              </a:spcBef>
            </a:pPr>
            <a:r>
              <a:rPr lang="en-US" kern="1200" dirty="0">
                <a:solidFill>
                  <a:schemeClr val="tx1"/>
                </a:solidFill>
              </a:rPr>
              <a:t>Networking</a:t>
            </a:r>
          </a:p>
        </p:txBody>
      </p:sp>
      <p:sp>
        <p:nvSpPr>
          <p:cNvPr id="134" name="Shape 144"/>
          <p:cNvSpPr txBox="1">
            <a:spLocks noGrp="1"/>
          </p:cNvSpPr>
          <p:nvPr>
            <p:ph type="body" idx="1"/>
          </p:nvPr>
        </p:nvSpPr>
        <p:spPr>
          <a:xfrm>
            <a:off x="628650" y="1825625"/>
            <a:ext cx="4532286" cy="4535418"/>
          </a:xfrm>
          <a:prstGeom prst="rect">
            <a:avLst/>
          </a:prstGeom>
        </p:spPr>
        <p:txBody>
          <a:bodyPr vert="horz" lIns="91440" tIns="45720" rIns="91440" bIns="45720" rtlCol="0">
            <a:noAutofit/>
          </a:bodyPr>
          <a:lstStyle/>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What is a computer network?</a:t>
            </a:r>
          </a:p>
          <a:p>
            <a:pPr marL="54427"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sym typeface="Helvetica"/>
              </a:rPr>
              <a:t>How are data transmitted in the network?</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endParaRPr lang="en-US" sz="2200" kern="1200" dirty="0">
              <a:solidFill>
                <a:schemeClr val="tx1"/>
              </a:solidFill>
              <a:latin typeface="+mn-lt"/>
              <a:ea typeface="+mn-ea"/>
              <a:cs typeface="+mn-cs"/>
            </a:endParaRPr>
          </a:p>
        </p:txBody>
      </p:sp>
      <p:pic>
        <p:nvPicPr>
          <p:cNvPr id="2" name="Picture 1">
            <a:extLst>
              <a:ext uri="{FF2B5EF4-FFF2-40B4-BE49-F238E27FC236}">
                <a16:creationId xmlns:a16="http://schemas.microsoft.com/office/drawing/2014/main" id="{B733C001-7794-9A4E-9BAA-978CA63304DC}"/>
              </a:ext>
            </a:extLst>
          </p:cNvPr>
          <p:cNvPicPr>
            <a:picLocks noChangeAspect="1"/>
          </p:cNvPicPr>
          <p:nvPr/>
        </p:nvPicPr>
        <p:blipFill rotWithShape="1">
          <a:blip r:embed="rId3"/>
          <a:srcRect l="14126" r="8317" b="1"/>
          <a:stretch/>
        </p:blipFill>
        <p:spPr>
          <a:xfrm>
            <a:off x="5269425" y="2043765"/>
            <a:ext cx="3072888" cy="3450082"/>
          </a:xfrm>
          <a:prstGeom prst="rect">
            <a:avLst/>
          </a:prstGeom>
        </p:spPr>
      </p:pic>
    </p:spTree>
    <p:extLst>
      <p:ext uri="{BB962C8B-B14F-4D97-AF65-F5344CB8AC3E}">
        <p14:creationId xmlns:p14="http://schemas.microsoft.com/office/powerpoint/2010/main" val="106757434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84"/>
          <p:cNvSpPr txBox="1">
            <a:spLocks noGrp="1"/>
          </p:cNvSpPr>
          <p:nvPr>
            <p:ph type="title"/>
          </p:nvPr>
        </p:nvSpPr>
        <p:spPr>
          <a:xfrm>
            <a:off x="457200" y="274637"/>
            <a:ext cx="8229600" cy="691974"/>
          </a:xfrm>
          <a:prstGeom prst="rect">
            <a:avLst/>
          </a:prstGeom>
        </p:spPr>
        <p:txBody>
          <a:bodyPr/>
          <a:lstStyle>
            <a:lvl1pPr defTabSz="384047">
              <a:defRPr sz="3600"/>
            </a:lvl1pPr>
          </a:lstStyle>
          <a:p>
            <a:r>
              <a:rPr lang="en-US" dirty="0"/>
              <a:t>N</a:t>
            </a:r>
            <a:r>
              <a:rPr dirty="0"/>
              <a:t>etwork </a:t>
            </a:r>
            <a:r>
              <a:rPr lang="en-US" dirty="0"/>
              <a:t>L</a:t>
            </a:r>
            <a:r>
              <a:rPr dirty="0"/>
              <a:t>ayers</a:t>
            </a:r>
            <a:r>
              <a:rPr lang="en-US" dirty="0"/>
              <a:t> and Data Flows</a:t>
            </a:r>
            <a:endParaRPr dirty="0"/>
          </a:p>
        </p:txBody>
      </p:sp>
      <p:pic>
        <p:nvPicPr>
          <p:cNvPr id="166" name="image2.tif" descr="image2.tif"/>
          <p:cNvPicPr>
            <a:picLocks noChangeAspect="1"/>
          </p:cNvPicPr>
          <p:nvPr/>
        </p:nvPicPr>
        <p:blipFill>
          <a:blip r:embed="rId3"/>
          <a:stretch>
            <a:fillRect/>
          </a:stretch>
        </p:blipFill>
        <p:spPr>
          <a:xfrm>
            <a:off x="896912" y="2601211"/>
            <a:ext cx="3503499" cy="4146999"/>
          </a:xfrm>
          <a:prstGeom prst="rect">
            <a:avLst/>
          </a:prstGeom>
          <a:ln w="12700">
            <a:miter lim="400000"/>
          </a:ln>
        </p:spPr>
      </p:pic>
      <p:pic>
        <p:nvPicPr>
          <p:cNvPr id="167" name="image3.tif" descr="image3.tif"/>
          <p:cNvPicPr>
            <a:picLocks noChangeAspect="1"/>
          </p:cNvPicPr>
          <p:nvPr/>
        </p:nvPicPr>
        <p:blipFill>
          <a:blip r:embed="rId4"/>
          <a:stretch>
            <a:fillRect/>
          </a:stretch>
        </p:blipFill>
        <p:spPr>
          <a:xfrm>
            <a:off x="4572000" y="3014808"/>
            <a:ext cx="4701347" cy="2938342"/>
          </a:xfrm>
          <a:prstGeom prst="rect">
            <a:avLst/>
          </a:prstGeom>
          <a:ln w="12700">
            <a:miter lim="400000"/>
          </a:ln>
        </p:spPr>
      </p:pic>
      <p:sp>
        <p:nvSpPr>
          <p:cNvPr id="168" name="Shape 187"/>
          <p:cNvSpPr txBox="1">
            <a:spLocks noGrp="1"/>
          </p:cNvSpPr>
          <p:nvPr>
            <p:ph type="body" sz="half" idx="1"/>
          </p:nvPr>
        </p:nvSpPr>
        <p:spPr>
          <a:xfrm>
            <a:off x="896912" y="1193800"/>
            <a:ext cx="7789888" cy="1180222"/>
          </a:xfrm>
          <a:prstGeom prst="rect">
            <a:avLst/>
          </a:prstGeom>
        </p:spPr>
        <p:txBody>
          <a:bodyPr>
            <a:noAutofit/>
          </a:bodyPr>
          <a:lstStyle/>
          <a:p>
            <a:pPr defTabSz="329184">
              <a:spcBef>
                <a:spcPts val="500"/>
              </a:spcBef>
              <a:defRPr sz="1700"/>
            </a:pPr>
            <a:r>
              <a:rPr lang="en-US" sz="2200" dirty="0">
                <a:latin typeface="Helvetica" pitchFamily="2" charset="0"/>
              </a:rPr>
              <a:t>Internet protocol suite IP/TCP provides end-to-end data communication</a:t>
            </a:r>
          </a:p>
          <a:p>
            <a:pPr defTabSz="329184">
              <a:spcBef>
                <a:spcPts val="500"/>
              </a:spcBef>
              <a:defRPr sz="1700"/>
            </a:pPr>
            <a:r>
              <a:rPr lang="en-US" sz="2200" dirty="0">
                <a:latin typeface="Helvetica" pitchFamily="2" charset="0"/>
              </a:rPr>
              <a:t>This functionality is organized into four abstraction layers</a:t>
            </a:r>
            <a:endParaRPr sz="2200" dirty="0">
              <a:latin typeface="Helvetica" pitchFamily="2" charset="0"/>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lient server architecture"/>
          <p:cNvSpPr txBox="1">
            <a:spLocks noGrp="1"/>
          </p:cNvSpPr>
          <p:nvPr>
            <p:ph type="title"/>
          </p:nvPr>
        </p:nvSpPr>
        <p:spPr>
          <a:xfrm>
            <a:off x="457200" y="274638"/>
            <a:ext cx="8229600" cy="1143002"/>
          </a:xfrm>
          <a:prstGeom prst="rect">
            <a:avLst/>
          </a:prstGeom>
        </p:spPr>
        <p:txBody>
          <a:bodyPr/>
          <a:lstStyle/>
          <a:p>
            <a:r>
              <a:rPr dirty="0"/>
              <a:t>Client</a:t>
            </a:r>
            <a:r>
              <a:rPr lang="en-US" dirty="0"/>
              <a:t>-S</a:t>
            </a:r>
            <a:r>
              <a:rPr dirty="0"/>
              <a:t>erver </a:t>
            </a:r>
            <a:r>
              <a:rPr lang="en-US" dirty="0"/>
              <a:t>A</a:t>
            </a:r>
            <a:r>
              <a:rPr dirty="0"/>
              <a:t>rchitecture</a:t>
            </a:r>
          </a:p>
        </p:txBody>
      </p:sp>
      <p:sp>
        <p:nvSpPr>
          <p:cNvPr id="130" name="A distributed application structure is a partition of the tasks or workloads between servers, and service requesters, called clients…"/>
          <p:cNvSpPr txBox="1">
            <a:spLocks noGrp="1"/>
          </p:cNvSpPr>
          <p:nvPr>
            <p:ph type="body" idx="1"/>
          </p:nvPr>
        </p:nvSpPr>
        <p:spPr>
          <a:xfrm>
            <a:off x="457200" y="1600200"/>
            <a:ext cx="8229600" cy="4525963"/>
          </a:xfrm>
          <a:prstGeom prst="rect">
            <a:avLst/>
          </a:prstGeom>
        </p:spPr>
        <p:txBody>
          <a:bodyPr>
            <a:noAutofit/>
          </a:bodyPr>
          <a:lstStyle/>
          <a:p>
            <a:pPr>
              <a:spcBef>
                <a:spcPts val="0"/>
              </a:spcBef>
              <a:defRPr sz="1400">
                <a:latin typeface="+mn-lt"/>
                <a:ea typeface="+mn-ea"/>
                <a:cs typeface="+mn-cs"/>
                <a:sym typeface="Helvetica"/>
              </a:defRPr>
            </a:pPr>
            <a:r>
              <a:rPr lang="en-US" sz="2200" dirty="0">
                <a:latin typeface="Helvetica" pitchFamily="2" charset="0"/>
              </a:rPr>
              <a:t>Web applications is a client–server computer program</a:t>
            </a:r>
          </a:p>
          <a:p>
            <a:pPr>
              <a:spcBef>
                <a:spcPts val="0"/>
              </a:spcBef>
              <a:defRPr sz="1400">
                <a:latin typeface="+mn-lt"/>
                <a:ea typeface="+mn-ea"/>
                <a:cs typeface="+mn-cs"/>
                <a:sym typeface="Helvetica"/>
              </a:defRPr>
            </a:pPr>
            <a:r>
              <a:rPr sz="2200" dirty="0">
                <a:latin typeface="Helvetica" pitchFamily="2" charset="0"/>
              </a:rPr>
              <a:t>A server</a:t>
            </a:r>
            <a:r>
              <a:rPr lang="en-US" sz="2200" dirty="0">
                <a:latin typeface="Helvetica" pitchFamily="2" charset="0"/>
              </a:rPr>
              <a:t> node</a:t>
            </a:r>
            <a:r>
              <a:rPr sz="2200" dirty="0">
                <a:latin typeface="Helvetica" pitchFamily="2" charset="0"/>
              </a:rPr>
              <a:t> runs one or more server programs which share their resources with clients</a:t>
            </a:r>
          </a:p>
          <a:p>
            <a:pPr>
              <a:spcBef>
                <a:spcPts val="0"/>
              </a:spcBef>
              <a:defRPr sz="1400">
                <a:latin typeface="+mn-lt"/>
                <a:ea typeface="+mn-ea"/>
                <a:cs typeface="+mn-cs"/>
                <a:sym typeface="Helvetica"/>
              </a:defRPr>
            </a:pPr>
            <a:r>
              <a:rPr sz="2200" dirty="0">
                <a:latin typeface="Helvetica" pitchFamily="2" charset="0"/>
              </a:rPr>
              <a:t>A client</a:t>
            </a:r>
            <a:r>
              <a:rPr lang="en-US" sz="2200" dirty="0">
                <a:latin typeface="Helvetica" pitchFamily="2" charset="0"/>
              </a:rPr>
              <a:t> node </a:t>
            </a:r>
            <a:r>
              <a:rPr sz="2200" dirty="0">
                <a:latin typeface="Helvetica" pitchFamily="2" charset="0"/>
              </a:rPr>
              <a:t>does not share any of its resources, but requests a server's content or service function</a:t>
            </a:r>
            <a:endParaRPr lang="en-US" sz="2200" dirty="0">
              <a:latin typeface="Helvetica" pitchFamily="2" charset="0"/>
            </a:endParaRPr>
          </a:p>
          <a:p>
            <a:pPr marL="140367" indent="-140367">
              <a:spcBef>
                <a:spcPts val="0"/>
              </a:spcBef>
              <a:buFontTx/>
              <a:defRPr sz="1400">
                <a:latin typeface="+mn-lt"/>
                <a:ea typeface="+mn-ea"/>
                <a:cs typeface="+mn-cs"/>
                <a:sym typeface="Helvetica"/>
              </a:defRPr>
            </a:pPr>
            <a:endParaRPr lang="en-US" sz="2200" dirty="0">
              <a:latin typeface="Helvetica" pitchFamily="2" charset="0"/>
            </a:endParaRPr>
          </a:p>
          <a:p>
            <a:pPr marL="0" indent="0">
              <a:spcBef>
                <a:spcPts val="0"/>
              </a:spcBef>
              <a:buNone/>
              <a:defRPr sz="1400">
                <a:latin typeface="+mn-lt"/>
                <a:ea typeface="+mn-ea"/>
                <a:cs typeface="+mn-cs"/>
                <a:sym typeface="Helvetica"/>
              </a:defRPr>
            </a:pPr>
            <a:endParaRPr sz="2200" dirty="0">
              <a:latin typeface="Helvetica" pitchFamily="2" charset="0"/>
            </a:endParaRPr>
          </a:p>
        </p:txBody>
      </p:sp>
      <p:pic>
        <p:nvPicPr>
          <p:cNvPr id="5" name="client-server.png" descr="client-server.png">
            <a:extLst>
              <a:ext uri="{FF2B5EF4-FFF2-40B4-BE49-F238E27FC236}">
                <a16:creationId xmlns:a16="http://schemas.microsoft.com/office/drawing/2014/main" id="{83C6F439-E3F1-4F45-8EE3-D0A6ACF5AB43}"/>
              </a:ext>
            </a:extLst>
          </p:cNvPr>
          <p:cNvPicPr>
            <a:picLocks noChangeAspect="1"/>
          </p:cNvPicPr>
          <p:nvPr/>
        </p:nvPicPr>
        <p:blipFill>
          <a:blip r:embed="rId3"/>
          <a:stretch>
            <a:fillRect/>
          </a:stretch>
        </p:blipFill>
        <p:spPr>
          <a:xfrm>
            <a:off x="1287568" y="3589361"/>
            <a:ext cx="6300882" cy="222106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Network Protocols</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latin typeface="Helvetica" pitchFamily="2" charset="0"/>
                <a:sym typeface="Helvetica"/>
              </a:rPr>
              <a:t>Client-server communication is implemented using different network protocols. </a:t>
            </a:r>
          </a:p>
          <a:p>
            <a:pPr>
              <a:spcBef>
                <a:spcPts val="0"/>
              </a:spcBef>
              <a:defRPr sz="1400">
                <a:latin typeface="+mn-lt"/>
                <a:ea typeface="+mn-ea"/>
                <a:cs typeface="+mn-cs"/>
                <a:sym typeface="Helvetica"/>
              </a:defRPr>
            </a:pPr>
            <a:r>
              <a:rPr lang="en-US" sz="2200" dirty="0">
                <a:latin typeface="Helvetica" pitchFamily="2" charset="0"/>
                <a:sym typeface="Helvetica"/>
              </a:rPr>
              <a:t>What is the function of a protocol? </a:t>
            </a:r>
          </a:p>
          <a:p>
            <a:pPr>
              <a:spcBef>
                <a:spcPts val="0"/>
              </a:spcBef>
              <a:defRPr sz="1400">
                <a:latin typeface="+mn-lt"/>
                <a:ea typeface="+mn-ea"/>
                <a:cs typeface="+mn-cs"/>
                <a:sym typeface="Helvetica"/>
              </a:defRPr>
            </a:pPr>
            <a:endParaRPr lang="en-US" sz="2200" dirty="0">
              <a:latin typeface="Helvetica" pitchFamily="2" charset="0"/>
              <a:sym typeface="Helvetica"/>
            </a:endParaRPr>
          </a:p>
          <a:p>
            <a:pPr>
              <a:spcBef>
                <a:spcPts val="0"/>
              </a:spcBef>
              <a:defRPr sz="1400">
                <a:latin typeface="+mn-lt"/>
                <a:ea typeface="+mn-ea"/>
                <a:cs typeface="+mn-cs"/>
                <a:sym typeface="Helvetica"/>
              </a:defRPr>
            </a:pPr>
            <a:endParaRPr lang="en-US" sz="2200" dirty="0">
              <a:latin typeface="Helvetica" pitchFamily="2" charset="0"/>
              <a:sym typeface="Helvetica"/>
            </a:endParaRPr>
          </a:p>
        </p:txBody>
      </p:sp>
    </p:spTree>
    <p:extLst>
      <p:ext uri="{BB962C8B-B14F-4D97-AF65-F5344CB8AC3E}">
        <p14:creationId xmlns:p14="http://schemas.microsoft.com/office/powerpoint/2010/main" val="302838253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Network Protocols</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latin typeface="Helvetica" pitchFamily="2" charset="0"/>
                <a:sym typeface="Helvetica"/>
              </a:rPr>
              <a:t>Client-server communication is implemented using different network protocols. </a:t>
            </a:r>
          </a:p>
          <a:p>
            <a:pPr>
              <a:spcBef>
                <a:spcPts val="0"/>
              </a:spcBef>
              <a:defRPr sz="1400">
                <a:latin typeface="+mn-lt"/>
                <a:ea typeface="+mn-ea"/>
                <a:cs typeface="+mn-cs"/>
                <a:sym typeface="Helvetica"/>
              </a:defRPr>
            </a:pPr>
            <a:r>
              <a:rPr lang="en-US" sz="2200" dirty="0">
                <a:latin typeface="Helvetica" pitchFamily="2" charset="0"/>
                <a:sym typeface="Helvetica"/>
              </a:rPr>
              <a:t>What is the function of a protocol? </a:t>
            </a:r>
          </a:p>
          <a:p>
            <a:pPr>
              <a:spcBef>
                <a:spcPts val="0"/>
              </a:spcBef>
              <a:defRPr sz="1400">
                <a:latin typeface="+mn-lt"/>
                <a:ea typeface="+mn-ea"/>
                <a:cs typeface="+mn-cs"/>
                <a:sym typeface="Helvetica"/>
              </a:defRPr>
            </a:pPr>
            <a:endParaRPr lang="en-US" sz="2200" dirty="0">
              <a:latin typeface="Helvetica" pitchFamily="2" charset="0"/>
              <a:sym typeface="Helvetica"/>
            </a:endParaRPr>
          </a:p>
          <a:p>
            <a:pPr>
              <a:spcBef>
                <a:spcPts val="0"/>
              </a:spcBef>
              <a:defRPr sz="1400">
                <a:latin typeface="+mn-lt"/>
                <a:ea typeface="+mn-ea"/>
                <a:cs typeface="+mn-cs"/>
                <a:sym typeface="Helvetica"/>
              </a:defRPr>
            </a:pPr>
            <a:endParaRPr lang="en-US" sz="2200" dirty="0">
              <a:latin typeface="Helvetica" pitchFamily="2" charset="0"/>
              <a:sym typeface="Helvetica"/>
            </a:endParaRPr>
          </a:p>
        </p:txBody>
      </p:sp>
      <p:pic>
        <p:nvPicPr>
          <p:cNvPr id="4" name="Picture 3">
            <a:extLst>
              <a:ext uri="{FF2B5EF4-FFF2-40B4-BE49-F238E27FC236}">
                <a16:creationId xmlns:a16="http://schemas.microsoft.com/office/drawing/2014/main" id="{9A374C73-F352-2048-B7FD-77F90AEE6E0C}"/>
              </a:ext>
            </a:extLst>
          </p:cNvPr>
          <p:cNvPicPr>
            <a:picLocks noChangeAspect="1"/>
          </p:cNvPicPr>
          <p:nvPr/>
        </p:nvPicPr>
        <p:blipFill>
          <a:blip r:embed="rId3"/>
          <a:stretch>
            <a:fillRect/>
          </a:stretch>
        </p:blipFill>
        <p:spPr>
          <a:xfrm>
            <a:off x="2247900" y="2697163"/>
            <a:ext cx="3429000" cy="3429000"/>
          </a:xfrm>
          <a:prstGeom prst="rect">
            <a:avLst/>
          </a:prstGeom>
        </p:spPr>
      </p:pic>
    </p:spTree>
    <p:extLst>
      <p:ext uri="{BB962C8B-B14F-4D97-AF65-F5344CB8AC3E}">
        <p14:creationId xmlns:p14="http://schemas.microsoft.com/office/powerpoint/2010/main" val="112672095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47B1-71E6-504B-B8A3-785AD521B958}"/>
              </a:ext>
            </a:extLst>
          </p:cNvPr>
          <p:cNvSpPr>
            <a:spLocks noGrp="1"/>
          </p:cNvSpPr>
          <p:nvPr>
            <p:ph type="title"/>
          </p:nvPr>
        </p:nvSpPr>
        <p:spPr/>
        <p:txBody>
          <a:bodyPr/>
          <a:lstStyle/>
          <a:p>
            <a:r>
              <a:rPr lang="en-US" dirty="0"/>
              <a:t>Question</a:t>
            </a:r>
          </a:p>
        </p:txBody>
      </p:sp>
      <p:sp>
        <p:nvSpPr>
          <p:cNvPr id="3" name="Text Placeholder 2">
            <a:extLst>
              <a:ext uri="{FF2B5EF4-FFF2-40B4-BE49-F238E27FC236}">
                <a16:creationId xmlns:a16="http://schemas.microsoft.com/office/drawing/2014/main" id="{1421B970-DA41-764F-85A5-1EA6454FD906}"/>
              </a:ext>
            </a:extLst>
          </p:cNvPr>
          <p:cNvSpPr>
            <a:spLocks noGrp="1"/>
          </p:cNvSpPr>
          <p:nvPr>
            <p:ph type="body" idx="1"/>
          </p:nvPr>
        </p:nvSpPr>
        <p:spPr/>
        <p:txBody>
          <a:bodyPr>
            <a:normAutofit/>
          </a:bodyPr>
          <a:lstStyle/>
          <a:p>
            <a:r>
              <a:rPr lang="en-US" sz="2200" dirty="0">
                <a:latin typeface="Helvetica" pitchFamily="2" charset="0"/>
              </a:rPr>
              <a:t>What are the basic ingredients of a web application?</a:t>
            </a:r>
          </a:p>
        </p:txBody>
      </p:sp>
    </p:spTree>
    <p:extLst>
      <p:ext uri="{BB962C8B-B14F-4D97-AF65-F5344CB8AC3E}">
        <p14:creationId xmlns:p14="http://schemas.microsoft.com/office/powerpoint/2010/main" val="79664058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6073</TotalTime>
  <Words>1322</Words>
  <Application>Microsoft Macintosh PowerPoint</Application>
  <PresentationFormat>On-screen Show (4:3)</PresentationFormat>
  <Paragraphs>133</Paragraphs>
  <Slides>22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Helvetica</vt:lpstr>
      <vt:lpstr>Office Theme</vt:lpstr>
      <vt:lpstr>Web Applications</vt:lpstr>
      <vt:lpstr>Motivation</vt:lpstr>
      <vt:lpstr>Motivation</vt:lpstr>
      <vt:lpstr>Networking</vt:lpstr>
      <vt:lpstr>Network Layers and Data Flows</vt:lpstr>
      <vt:lpstr>Client-Server Architecture</vt:lpstr>
      <vt:lpstr>Network Protocols</vt:lpstr>
      <vt:lpstr>Network Protocols</vt:lpstr>
      <vt:lpstr>Question</vt:lpstr>
      <vt:lpstr>Web Applications</vt:lpstr>
      <vt:lpstr>Question</vt:lpstr>
      <vt:lpstr>Model-View-Controller (MVC)</vt:lpstr>
      <vt:lpstr>The Model in MVC</vt:lpstr>
      <vt:lpstr>The Model in MVC..</vt:lpstr>
      <vt:lpstr>Introduction to Object-Relational Mapper</vt:lpstr>
      <vt:lpstr>Introduction to Object-Relational Mapper..</vt:lpstr>
      <vt:lpstr>Introduction to Object-Relational Mapper..</vt:lpstr>
      <vt:lpstr>Introduction to Object-Relational Mapper..</vt:lpstr>
      <vt:lpstr>Repository and Unit of Works in  EF Core</vt:lpstr>
      <vt:lpstr>Repository Pattern</vt:lpstr>
      <vt:lpstr>Unit of Works Pattern</vt:lpstr>
      <vt:lpstr>Live Example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Networking and distributed applications</dc:title>
  <cp:lastModifiedBy>Omar, A. (Ahmad)</cp:lastModifiedBy>
  <cp:revision>329</cp:revision>
  <dcterms:modified xsi:type="dcterms:W3CDTF">2019-11-21T14:46:04Z</dcterms:modified>
</cp:coreProperties>
</file>